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32"/>
  </p:notesMasterIdLst>
  <p:sldIdLst>
    <p:sldId id="311"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2" r:id="rId28"/>
    <p:sldId id="283" r:id="rId29"/>
    <p:sldId id="309" r:id="rId30"/>
    <p:sldId id="310" r:id="rId31"/>
  </p:sldIdLst>
  <p:sldSz cx="14630400" cy="8229600"/>
  <p:notesSz cx="8229600" cy="14630400"/>
  <p:embeddedFontLst>
    <p:embeddedFont>
      <p:font typeface="Calibri" panose="020F0502020204030204" pitchFamily="34" charset="0"/>
      <p:regular r:id="rId33"/>
      <p:bold r:id="rId34"/>
      <p:italic r:id="rId35"/>
      <p:boldItalic r:id="rId36"/>
    </p:embeddedFont>
    <p:embeddedFont>
      <p:font typeface="Consolas" panose="020B0609020204030204" pitchFamily="49" charset="0"/>
      <p:regular r:id="rId37"/>
      <p:bold r:id="rId38"/>
      <p:italic r:id="rId39"/>
      <p:boldItalic r:id="rId40"/>
    </p:embeddedFont>
    <p:embeddedFont>
      <p:font typeface="Trebuchet MS" panose="020B0603020202020204" pitchFamily="34" charset="0"/>
      <p:regular r:id="rId41"/>
      <p:bold r:id="rId42"/>
      <p:italic r:id="rId43"/>
      <p:boldItalic r:id="rId44"/>
    </p:embeddedFont>
    <p:embeddedFont>
      <p:font typeface="Trebuchet MS Bold" panose="020B0604020202020204" charset="0"/>
      <p:regular r:id="rId45"/>
    </p:embeddedFont>
    <p:embeddedFont>
      <p:font typeface="Varela Round" panose="020B0604020202020204" charset="-79"/>
      <p:regular r:id="rId46"/>
    </p:embeddedFont>
  </p:embeddedFontLst>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4" d="100"/>
          <a:sy n="9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svg>
</file>

<file path=ppt/media/image12.svg>
</file>

<file path=ppt/media/image13.png>
</file>

<file path=ppt/media/image14.svg>
</file>

<file path=ppt/media/image15.svg>
</file>

<file path=ppt/media/image16.svg>
</file>

<file path=ppt/media/image17.svg>
</file>

<file path=ppt/media/image18.png>
</file>

<file path=ppt/media/image19.png>
</file>

<file path=ppt/media/image2.png>
</file>

<file path=ppt/media/image20.svg>
</file>

<file path=ppt/media/image21.svg>
</file>

<file path=ppt/media/image22.svg>
</file>

<file path=ppt/media/image23.svg>
</file>

<file path=ppt/media/image24.png>
</file>

<file path=ppt/media/image25.png>
</file>

<file path=ppt/media/image26.svg>
</file>

<file path=ppt/media/image27.png>
</file>

<file path=ppt/media/image28.svg>
</file>

<file path=ppt/media/image29.png>
</file>

<file path=ppt/media/image3.svg>
</file>

<file path=ppt/media/image30.sv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06759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lIns="69348" tIns="34674" rIns="69348" bIns="34674"/>
          <a:lstStyle/>
          <a:p>
            <a:endParaRPr lang="en-US" dirty="0"/>
          </a:p>
        </p:txBody>
      </p:sp>
      <p:sp>
        <p:nvSpPr>
          <p:cNvPr id="4" name="Slide Number Placeholder 3"/>
          <p:cNvSpPr>
            <a:spLocks noGrp="1"/>
          </p:cNvSpPr>
          <p:nvPr>
            <p:ph type="sldNum" sz="quarter" idx="10"/>
          </p:nvPr>
        </p:nvSpPr>
        <p:spPr/>
        <p:txBody>
          <a:bodyPr lIns="69348" tIns="34674" rIns="69348" bIns="34674"/>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2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2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2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Slide 5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extLst>
      <p:ext uri="{BB962C8B-B14F-4D97-AF65-F5344CB8AC3E}">
        <p14:creationId xmlns:p14="http://schemas.microsoft.com/office/powerpoint/2010/main" val="266926524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2/4/2026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extLst>
      <p:ext uri="{BB962C8B-B14F-4D97-AF65-F5344CB8AC3E}">
        <p14:creationId xmlns:p14="http://schemas.microsoft.com/office/powerpoint/2010/main" val="366271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6E6"/>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2.sv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6.sv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15.svg"/><Relationship Id="rId5" Type="http://schemas.openxmlformats.org/officeDocument/2006/relationships/image" Target="../media/image14.sv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17.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9.png"/><Relationship Id="rId7" Type="http://schemas.openxmlformats.org/officeDocument/2006/relationships/image" Target="../media/image22.svg"/><Relationship Id="rId2" Type="http://schemas.openxmlformats.org/officeDocument/2006/relationships/notesSlide" Target="../notesSlides/notesSlide24.xml"/><Relationship Id="rId1" Type="http://schemas.openxmlformats.org/officeDocument/2006/relationships/slideLayout" Target="../slideLayouts/slideLayout25.xml"/><Relationship Id="rId6" Type="http://schemas.openxmlformats.org/officeDocument/2006/relationships/image" Target="../media/image21.svg"/><Relationship Id="rId5" Type="http://schemas.openxmlformats.org/officeDocument/2006/relationships/image" Target="../media/image20.sv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6.svg"/><Relationship Id="rId7" Type="http://schemas.openxmlformats.org/officeDocument/2006/relationships/image" Target="../media/image30.svg"/><Relationship Id="rId2" Type="http://schemas.openxmlformats.org/officeDocument/2006/relationships/image" Target="../media/image25.png"/><Relationship Id="rId1" Type="http://schemas.openxmlformats.org/officeDocument/2006/relationships/slideLayout" Target="../slideLayouts/slideLayout31.xml"/><Relationship Id="rId6" Type="http://schemas.openxmlformats.org/officeDocument/2006/relationships/image" Target="../media/image29.png"/><Relationship Id="rId5" Type="http://schemas.openxmlformats.org/officeDocument/2006/relationships/image" Target="../media/image28.svg"/><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4861580" cy="8229600"/>
          </a:xfrm>
          <a:custGeom>
            <a:avLst/>
            <a:gdLst/>
            <a:ahLst/>
            <a:cxnLst/>
            <a:rect l="l" t="t" r="r" b="b"/>
            <a:pathLst>
              <a:path w="18576975" h="10287000">
                <a:moveTo>
                  <a:pt x="0" y="0"/>
                </a:moveTo>
                <a:lnTo>
                  <a:pt x="18576975" y="0"/>
                </a:lnTo>
                <a:lnTo>
                  <a:pt x="18576975" y="10287000"/>
                </a:lnTo>
                <a:lnTo>
                  <a:pt x="0" y="10287000"/>
                </a:lnTo>
                <a:lnTo>
                  <a:pt x="0" y="0"/>
                </a:lnTo>
                <a:close/>
              </a:path>
            </a:pathLst>
          </a:custGeom>
          <a:blipFill>
            <a:blip r:embed="rId2"/>
            <a:stretch>
              <a:fillRect/>
            </a:stretch>
          </a:blipFill>
        </p:spPr>
        <p:txBody>
          <a:bodyPr/>
          <a:lstStyle/>
          <a:p>
            <a:endParaRPr lang="pt-BR" sz="1440"/>
          </a:p>
        </p:txBody>
      </p:sp>
      <p:grpSp>
        <p:nvGrpSpPr>
          <p:cNvPr id="3" name="Group 3"/>
          <p:cNvGrpSpPr/>
          <p:nvPr/>
        </p:nvGrpSpPr>
        <p:grpSpPr>
          <a:xfrm>
            <a:off x="0" y="-18044"/>
            <a:ext cx="14861580" cy="8247629"/>
            <a:chOff x="0" y="0"/>
            <a:chExt cx="24384000" cy="13746048"/>
          </a:xfrm>
        </p:grpSpPr>
        <p:sp>
          <p:nvSpPr>
            <p:cNvPr id="4" name="Freeform 4"/>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gradFill rotWithShape="1">
              <a:gsLst>
                <a:gs pos="0">
                  <a:srgbClr val="00ABDA">
                    <a:alpha val="0"/>
                  </a:srgbClr>
                </a:gs>
                <a:gs pos="5000">
                  <a:srgbClr val="00ABDA">
                    <a:alpha val="80000"/>
                  </a:srgbClr>
                </a:gs>
                <a:gs pos="79000">
                  <a:srgbClr val="382F2D">
                    <a:alpha val="80000"/>
                  </a:srgbClr>
                </a:gs>
                <a:gs pos="88398">
                  <a:srgbClr val="0082AD">
                    <a:alpha val="60000"/>
                  </a:srgbClr>
                </a:gs>
              </a:gsLst>
              <a:lin ang="10800000"/>
            </a:gradFill>
            <a:ln w="12700">
              <a:solidFill>
                <a:srgbClr val="000000"/>
              </a:solidFill>
            </a:ln>
          </p:spPr>
          <p:txBody>
            <a:bodyPr/>
            <a:lstStyle/>
            <a:p>
              <a:endParaRPr lang="pt-BR" sz="1440"/>
            </a:p>
          </p:txBody>
        </p:sp>
      </p:grpSp>
      <p:grpSp>
        <p:nvGrpSpPr>
          <p:cNvPr id="5" name="Group 5"/>
          <p:cNvGrpSpPr/>
          <p:nvPr/>
        </p:nvGrpSpPr>
        <p:grpSpPr>
          <a:xfrm>
            <a:off x="8" y="0"/>
            <a:ext cx="14861572" cy="8229600"/>
            <a:chOff x="0" y="0"/>
            <a:chExt cx="24383987" cy="13746048"/>
          </a:xfrm>
        </p:grpSpPr>
        <p:sp>
          <p:nvSpPr>
            <p:cNvPr id="6" name="Freeform 6"/>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solidFill>
              <a:srgbClr val="382F2D">
                <a:alpha val="15686"/>
              </a:srgbClr>
            </a:solidFill>
            <a:ln w="12700">
              <a:solidFill>
                <a:srgbClr val="000000"/>
              </a:solidFill>
            </a:ln>
          </p:spPr>
          <p:txBody>
            <a:bodyPr/>
            <a:lstStyle/>
            <a:p>
              <a:endParaRPr lang="pt-BR" sz="1440" dirty="0"/>
            </a:p>
          </p:txBody>
        </p:sp>
      </p:grpSp>
      <p:grpSp>
        <p:nvGrpSpPr>
          <p:cNvPr id="7" name="Group 7"/>
          <p:cNvGrpSpPr/>
          <p:nvPr/>
        </p:nvGrpSpPr>
        <p:grpSpPr>
          <a:xfrm>
            <a:off x="4462323" y="2203438"/>
            <a:ext cx="6389406" cy="3804697"/>
            <a:chOff x="0" y="0"/>
            <a:chExt cx="10649010" cy="6341161"/>
          </a:xfrm>
        </p:grpSpPr>
        <p:sp>
          <p:nvSpPr>
            <p:cNvPr id="8" name="Freeform 8"/>
            <p:cNvSpPr/>
            <p:nvPr/>
          </p:nvSpPr>
          <p:spPr>
            <a:xfrm>
              <a:off x="0" y="0"/>
              <a:ext cx="10649061" cy="6341110"/>
            </a:xfrm>
            <a:custGeom>
              <a:avLst/>
              <a:gdLst/>
              <a:ahLst/>
              <a:cxnLst/>
              <a:rect l="l" t="t" r="r" b="b"/>
              <a:pathLst>
                <a:path w="10649061" h="6341110">
                  <a:moveTo>
                    <a:pt x="0" y="0"/>
                  </a:moveTo>
                  <a:lnTo>
                    <a:pt x="10649061" y="0"/>
                  </a:lnTo>
                  <a:lnTo>
                    <a:pt x="10649061" y="6341110"/>
                  </a:lnTo>
                  <a:lnTo>
                    <a:pt x="0" y="6341110"/>
                  </a:lnTo>
                  <a:close/>
                </a:path>
              </a:pathLst>
            </a:custGeom>
            <a:solidFill>
              <a:srgbClr val="382F2D"/>
            </a:solidFill>
            <a:ln w="12700">
              <a:solidFill>
                <a:srgbClr val="000000"/>
              </a:solidFill>
            </a:ln>
          </p:spPr>
          <p:txBody>
            <a:bodyPr/>
            <a:lstStyle/>
            <a:p>
              <a:endParaRPr lang="pt-BR" sz="1440"/>
            </a:p>
          </p:txBody>
        </p:sp>
      </p:grpSp>
      <p:sp>
        <p:nvSpPr>
          <p:cNvPr id="9" name="Freeform 9"/>
          <p:cNvSpPr/>
          <p:nvPr/>
        </p:nvSpPr>
        <p:spPr>
          <a:xfrm>
            <a:off x="437282" y="5079347"/>
            <a:ext cx="3641385" cy="2802682"/>
          </a:xfrm>
          <a:custGeom>
            <a:avLst/>
            <a:gdLst/>
            <a:ahLst/>
            <a:cxnLst/>
            <a:rect l="l" t="t" r="r" b="b"/>
            <a:pathLst>
              <a:path w="4551731" h="3503352">
                <a:moveTo>
                  <a:pt x="0" y="0"/>
                </a:moveTo>
                <a:lnTo>
                  <a:pt x="4551730" y="0"/>
                </a:lnTo>
                <a:lnTo>
                  <a:pt x="4551730" y="3503352"/>
                </a:lnTo>
                <a:lnTo>
                  <a:pt x="0" y="3503352"/>
                </a:lnTo>
                <a:lnTo>
                  <a:pt x="0" y="0"/>
                </a:lnTo>
                <a:close/>
              </a:path>
            </a:pathLst>
          </a:custGeom>
          <a:blipFill>
            <a:blip r:embed="rId3">
              <a:extLst>
                <a:ext uri="{96DAC541-7B7A-43D3-8B79-37D633B846F1}">
                  <asvg:svgBlip xmlns:asvg="http://schemas.microsoft.com/office/drawing/2016/SVG/main" r:embed="rId4"/>
                </a:ext>
              </a:extLst>
            </a:blip>
            <a:stretch>
              <a:fillRect t="-148" b="-148"/>
            </a:stretch>
          </a:blipFill>
        </p:spPr>
        <p:txBody>
          <a:bodyPr/>
          <a:lstStyle/>
          <a:p>
            <a:endParaRPr lang="pt-BR" sz="1440"/>
          </a:p>
        </p:txBody>
      </p:sp>
      <p:grpSp>
        <p:nvGrpSpPr>
          <p:cNvPr id="10" name="Group 10"/>
          <p:cNvGrpSpPr/>
          <p:nvPr/>
        </p:nvGrpSpPr>
        <p:grpSpPr>
          <a:xfrm>
            <a:off x="6456016" y="7392871"/>
            <a:ext cx="1713737" cy="695150"/>
            <a:chOff x="0" y="0"/>
            <a:chExt cx="1824076" cy="1158583"/>
          </a:xfrm>
        </p:grpSpPr>
        <p:sp>
          <p:nvSpPr>
            <p:cNvPr id="11" name="Freeform 11"/>
            <p:cNvSpPr/>
            <p:nvPr/>
          </p:nvSpPr>
          <p:spPr>
            <a:xfrm>
              <a:off x="0" y="0"/>
              <a:ext cx="1824101" cy="1158621"/>
            </a:xfrm>
            <a:custGeom>
              <a:avLst/>
              <a:gdLst/>
              <a:ahLst/>
              <a:cxnLst/>
              <a:rect l="l" t="t" r="r" b="b"/>
              <a:pathLst>
                <a:path w="1824101" h="1158621">
                  <a:moveTo>
                    <a:pt x="0" y="0"/>
                  </a:moveTo>
                  <a:lnTo>
                    <a:pt x="1824101" y="0"/>
                  </a:lnTo>
                  <a:lnTo>
                    <a:pt x="1824101" y="1158621"/>
                  </a:lnTo>
                  <a:lnTo>
                    <a:pt x="0" y="1158621"/>
                  </a:lnTo>
                  <a:close/>
                </a:path>
              </a:pathLst>
            </a:custGeom>
            <a:solidFill>
              <a:srgbClr val="382F2D"/>
            </a:solidFill>
            <a:ln w="12700">
              <a:solidFill>
                <a:srgbClr val="000000"/>
              </a:solidFill>
            </a:ln>
          </p:spPr>
          <p:txBody>
            <a:bodyPr/>
            <a:lstStyle/>
            <a:p>
              <a:endParaRPr lang="pt-BR" sz="1440"/>
            </a:p>
          </p:txBody>
        </p:sp>
      </p:grpSp>
      <p:grpSp>
        <p:nvGrpSpPr>
          <p:cNvPr id="12" name="Group 12"/>
          <p:cNvGrpSpPr/>
          <p:nvPr/>
        </p:nvGrpSpPr>
        <p:grpSpPr>
          <a:xfrm>
            <a:off x="3897933" y="2357313"/>
            <a:ext cx="7608481" cy="2176928"/>
            <a:chOff x="0" y="0"/>
            <a:chExt cx="12680801" cy="3628214"/>
          </a:xfrm>
        </p:grpSpPr>
        <p:sp>
          <p:nvSpPr>
            <p:cNvPr id="13" name="Freeform 13"/>
            <p:cNvSpPr/>
            <p:nvPr/>
          </p:nvSpPr>
          <p:spPr>
            <a:xfrm>
              <a:off x="0" y="0"/>
              <a:ext cx="12680801" cy="3523504"/>
            </a:xfrm>
            <a:custGeom>
              <a:avLst/>
              <a:gdLst/>
              <a:ahLst/>
              <a:cxnLst/>
              <a:rect l="l" t="t" r="r" b="b"/>
              <a:pathLst>
                <a:path w="12680801" h="3523504">
                  <a:moveTo>
                    <a:pt x="0" y="0"/>
                  </a:moveTo>
                  <a:lnTo>
                    <a:pt x="12680801" y="0"/>
                  </a:lnTo>
                  <a:lnTo>
                    <a:pt x="12680801" y="3523504"/>
                  </a:lnTo>
                  <a:lnTo>
                    <a:pt x="0" y="3523504"/>
                  </a:lnTo>
                  <a:close/>
                </a:path>
              </a:pathLst>
            </a:custGeom>
            <a:solidFill>
              <a:srgbClr val="000000">
                <a:alpha val="0"/>
              </a:srgbClr>
            </a:solidFill>
            <a:ln w="12700">
              <a:noFill/>
            </a:ln>
          </p:spPr>
          <p:txBody>
            <a:bodyPr/>
            <a:lstStyle/>
            <a:p>
              <a:endParaRPr lang="pt-BR" sz="1440" dirty="0"/>
            </a:p>
          </p:txBody>
        </p:sp>
        <p:sp>
          <p:nvSpPr>
            <p:cNvPr id="14" name="TextBox 14"/>
            <p:cNvSpPr txBox="1"/>
            <p:nvPr/>
          </p:nvSpPr>
          <p:spPr>
            <a:xfrm>
              <a:off x="436793" y="95183"/>
              <a:ext cx="11334244" cy="3533031"/>
            </a:xfrm>
            <a:prstGeom prst="rect">
              <a:avLst/>
            </a:prstGeom>
          </p:spPr>
          <p:txBody>
            <a:bodyPr lIns="0" tIns="0" rIns="0" bIns="0" rtlCol="0" anchor="b"/>
            <a:lstStyle/>
            <a:p>
              <a:pPr algn="ctr">
                <a:lnSpc>
                  <a:spcPts val="5184"/>
                </a:lnSpc>
              </a:pPr>
              <a:r>
                <a:rPr lang="en-US" sz="4320" b="1" dirty="0" err="1">
                  <a:solidFill>
                    <a:srgbClr val="FFFFFF"/>
                  </a:solidFill>
                  <a:latin typeface="Trebuchet MS Bold"/>
                  <a:ea typeface="Trebuchet MS Bold"/>
                  <a:cs typeface="Trebuchet MS Bold"/>
                  <a:sym typeface="Trebuchet MS Bold"/>
                </a:rPr>
                <a:t>Desenvolvimento</a:t>
              </a:r>
              <a:r>
                <a:rPr lang="en-US" sz="4320" b="1" dirty="0">
                  <a:solidFill>
                    <a:srgbClr val="FFFFFF"/>
                  </a:solidFill>
                  <a:latin typeface="Trebuchet MS Bold"/>
                  <a:ea typeface="Trebuchet MS Bold"/>
                  <a:cs typeface="Trebuchet MS Bold"/>
                  <a:sym typeface="Trebuchet MS Bold"/>
                </a:rPr>
                <a:t> de </a:t>
              </a:r>
              <a:r>
                <a:rPr lang="en-US" sz="4320" b="1" dirty="0" err="1">
                  <a:solidFill>
                    <a:srgbClr val="FFFFFF"/>
                  </a:solidFill>
                  <a:latin typeface="Trebuchet MS Bold"/>
                  <a:ea typeface="Trebuchet MS Bold"/>
                  <a:cs typeface="Trebuchet MS Bold"/>
                  <a:sym typeface="Trebuchet MS Bold"/>
                </a:rPr>
                <a:t>Aplicativo</a:t>
              </a:r>
              <a:r>
                <a:rPr lang="en-US" sz="4320" b="1" dirty="0">
                  <a:solidFill>
                    <a:srgbClr val="FFFFFF"/>
                  </a:solidFill>
                  <a:latin typeface="Trebuchet MS Bold"/>
                  <a:ea typeface="Trebuchet MS Bold"/>
                  <a:cs typeface="Trebuchet MS Bold"/>
                  <a:sym typeface="Trebuchet MS Bold"/>
                </a:rPr>
                <a:t> Mobile</a:t>
              </a:r>
            </a:p>
            <a:p>
              <a:pPr algn="ctr">
                <a:lnSpc>
                  <a:spcPts val="5184"/>
                </a:lnSpc>
              </a:pPr>
              <a:endParaRPr lang="en-US" sz="4320" b="1" dirty="0">
                <a:solidFill>
                  <a:srgbClr val="FFFFFF"/>
                </a:solidFill>
                <a:latin typeface="Trebuchet MS Bold"/>
                <a:ea typeface="Trebuchet MS Bold"/>
                <a:cs typeface="Trebuchet MS Bold"/>
                <a:sym typeface="Trebuchet MS Bold"/>
              </a:endParaRPr>
            </a:p>
          </p:txBody>
        </p:sp>
      </p:grpSp>
      <p:grpSp>
        <p:nvGrpSpPr>
          <p:cNvPr id="15" name="Group 15"/>
          <p:cNvGrpSpPr/>
          <p:nvPr/>
        </p:nvGrpSpPr>
        <p:grpSpPr>
          <a:xfrm>
            <a:off x="5316128" y="5587799"/>
            <a:ext cx="4229324" cy="560531"/>
            <a:chOff x="0" y="0"/>
            <a:chExt cx="7048873" cy="934219"/>
          </a:xfrm>
        </p:grpSpPr>
        <p:sp>
          <p:nvSpPr>
            <p:cNvPr id="16" name="Freeform 16"/>
            <p:cNvSpPr/>
            <p:nvPr/>
          </p:nvSpPr>
          <p:spPr>
            <a:xfrm>
              <a:off x="0" y="0"/>
              <a:ext cx="7048871" cy="934215"/>
            </a:xfrm>
            <a:custGeom>
              <a:avLst/>
              <a:gdLst/>
              <a:ahLst/>
              <a:cxnLst/>
              <a:rect l="l" t="t" r="r" b="b"/>
              <a:pathLst>
                <a:path w="7048871" h="934215">
                  <a:moveTo>
                    <a:pt x="0" y="0"/>
                  </a:moveTo>
                  <a:lnTo>
                    <a:pt x="7048871" y="0"/>
                  </a:lnTo>
                  <a:lnTo>
                    <a:pt x="7048871" y="934215"/>
                  </a:lnTo>
                  <a:lnTo>
                    <a:pt x="0" y="934215"/>
                  </a:lnTo>
                  <a:close/>
                </a:path>
              </a:pathLst>
            </a:custGeom>
            <a:solidFill>
              <a:srgbClr val="000000">
                <a:alpha val="0"/>
              </a:srgbClr>
            </a:solidFill>
            <a:ln w="12700">
              <a:noFill/>
            </a:ln>
          </p:spPr>
          <p:txBody>
            <a:bodyPr/>
            <a:lstStyle/>
            <a:p>
              <a:endParaRPr lang="pt-BR" sz="1440"/>
            </a:p>
          </p:txBody>
        </p:sp>
        <p:sp>
          <p:nvSpPr>
            <p:cNvPr id="17" name="TextBox 17"/>
            <p:cNvSpPr txBox="1"/>
            <p:nvPr/>
          </p:nvSpPr>
          <p:spPr>
            <a:xfrm>
              <a:off x="0" y="-19050"/>
              <a:ext cx="7048873" cy="953269"/>
            </a:xfrm>
            <a:prstGeom prst="rect">
              <a:avLst/>
            </a:prstGeom>
            <a:ln>
              <a:noFill/>
            </a:ln>
          </p:spPr>
          <p:txBody>
            <a:bodyPr lIns="0" tIns="0" rIns="0" bIns="0" rtlCol="0" anchor="b"/>
            <a:lstStyle/>
            <a:p>
              <a:pPr algn="ctr">
                <a:lnSpc>
                  <a:spcPts val="2016"/>
                </a:lnSpc>
              </a:pPr>
              <a:r>
                <a:rPr lang="en-US" sz="1680">
                  <a:solidFill>
                    <a:srgbClr val="FFFFFF"/>
                  </a:solidFill>
                  <a:latin typeface="Trebuchet MS"/>
                  <a:ea typeface="Trebuchet MS"/>
                  <a:cs typeface="Trebuchet MS"/>
                  <a:sym typeface="Trebuchet MS"/>
                </a:rPr>
                <a:t>raphael.b.oliveira@docente.senai.br</a:t>
              </a:r>
            </a:p>
            <a:p>
              <a:pPr algn="ctr">
                <a:lnSpc>
                  <a:spcPts val="2016"/>
                </a:lnSpc>
              </a:pPr>
              <a:endParaRPr lang="en-US" sz="1680">
                <a:solidFill>
                  <a:srgbClr val="FFFFFF"/>
                </a:solidFill>
                <a:latin typeface="Trebuchet MS"/>
                <a:ea typeface="Trebuchet MS"/>
                <a:cs typeface="Trebuchet MS"/>
                <a:sym typeface="Trebuchet MS"/>
              </a:endParaRPr>
            </a:p>
          </p:txBody>
        </p:sp>
      </p:grpSp>
      <p:sp>
        <p:nvSpPr>
          <p:cNvPr id="18" name="TextBox 18"/>
          <p:cNvSpPr txBox="1"/>
          <p:nvPr/>
        </p:nvSpPr>
        <p:spPr>
          <a:xfrm>
            <a:off x="5321104" y="4098166"/>
            <a:ext cx="4478358" cy="980525"/>
          </a:xfrm>
          <a:prstGeom prst="rect">
            <a:avLst/>
          </a:prstGeom>
        </p:spPr>
        <p:txBody>
          <a:bodyPr lIns="0" tIns="0" rIns="0" bIns="0" rtlCol="0" anchor="t">
            <a:spAutoFit/>
          </a:bodyPr>
          <a:lstStyle/>
          <a:p>
            <a:pPr algn="ctr">
              <a:lnSpc>
                <a:spcPts val="2592"/>
              </a:lnSpc>
            </a:pPr>
            <a:r>
              <a:rPr lang="en-US" sz="2160" dirty="0">
                <a:solidFill>
                  <a:srgbClr val="FFFFFF"/>
                </a:solidFill>
                <a:latin typeface="Trebuchet MS"/>
                <a:ea typeface="Trebuchet MS"/>
                <a:cs typeface="Trebuchet MS"/>
                <a:sym typeface="Trebuchet MS"/>
              </a:rPr>
              <a:t>Material base </a:t>
            </a:r>
            <a:r>
              <a:rPr lang="en-US" sz="2160" dirty="0" err="1">
                <a:solidFill>
                  <a:srgbClr val="FFFFFF"/>
                </a:solidFill>
                <a:latin typeface="Trebuchet MS"/>
                <a:ea typeface="Trebuchet MS"/>
                <a:cs typeface="Trebuchet MS"/>
                <a:sym typeface="Trebuchet MS"/>
              </a:rPr>
              <a:t>desenvolvido</a:t>
            </a:r>
            <a:r>
              <a:rPr lang="en-US" sz="2160" dirty="0">
                <a:solidFill>
                  <a:srgbClr val="FFFFFF"/>
                </a:solidFill>
                <a:latin typeface="Trebuchet MS"/>
                <a:ea typeface="Trebuchet MS"/>
                <a:cs typeface="Trebuchet MS"/>
                <a:sym typeface="Trebuchet MS"/>
              </a:rPr>
              <a:t> </a:t>
            </a:r>
            <a:r>
              <a:rPr lang="en-US" sz="2160" dirty="0" err="1">
                <a:solidFill>
                  <a:srgbClr val="FFFFFF"/>
                </a:solidFill>
                <a:latin typeface="Trebuchet MS"/>
                <a:ea typeface="Trebuchet MS"/>
                <a:cs typeface="Trebuchet MS"/>
                <a:sym typeface="Trebuchet MS"/>
              </a:rPr>
              <a:t>pelo</a:t>
            </a:r>
            <a:r>
              <a:rPr lang="en-US" sz="2160" dirty="0">
                <a:solidFill>
                  <a:srgbClr val="FFFFFF"/>
                </a:solidFill>
                <a:latin typeface="Trebuchet MS"/>
                <a:ea typeface="Trebuchet MS"/>
                <a:cs typeface="Trebuchet MS"/>
                <a:sym typeface="Trebuchet MS"/>
              </a:rPr>
              <a:t> Prof. Raphael Barreto</a:t>
            </a:r>
          </a:p>
          <a:p>
            <a:pPr algn="ctr">
              <a:lnSpc>
                <a:spcPts val="2592"/>
              </a:lnSpc>
            </a:pPr>
            <a:endParaRPr lang="en-US" sz="2160" dirty="0">
              <a:solidFill>
                <a:srgbClr val="FFFFFF"/>
              </a:solidFill>
              <a:latin typeface="Trebuchet MS"/>
              <a:ea typeface="Trebuchet MS"/>
              <a:cs typeface="Trebuchet MS"/>
              <a:sym typeface="Trebuchet MS"/>
            </a:endParaRPr>
          </a:p>
        </p:txBody>
      </p:sp>
      <p:sp>
        <p:nvSpPr>
          <p:cNvPr id="19" name="TextBox 19"/>
          <p:cNvSpPr txBox="1"/>
          <p:nvPr/>
        </p:nvSpPr>
        <p:spPr>
          <a:xfrm>
            <a:off x="6915668" y="7435858"/>
            <a:ext cx="784304" cy="313099"/>
          </a:xfrm>
          <a:prstGeom prst="rect">
            <a:avLst/>
          </a:prstGeom>
        </p:spPr>
        <p:txBody>
          <a:bodyPr lIns="0" tIns="0" rIns="0" bIns="0" rtlCol="0" anchor="t">
            <a:spAutoFit/>
          </a:bodyPr>
          <a:lstStyle/>
          <a:p>
            <a:pPr algn="ctr">
              <a:lnSpc>
                <a:spcPts val="2592"/>
              </a:lnSpc>
            </a:pPr>
            <a:r>
              <a:rPr lang="en-US" sz="2160" b="1" dirty="0">
                <a:solidFill>
                  <a:srgbClr val="FFFFFF"/>
                </a:solidFill>
                <a:latin typeface="Trebuchet MS Bold"/>
                <a:ea typeface="Trebuchet MS Bold"/>
                <a:cs typeface="Trebuchet MS Bold"/>
                <a:sym typeface="Trebuchet MS Bold"/>
              </a:rPr>
              <a:t>2026</a:t>
            </a:r>
          </a:p>
        </p:txBody>
      </p:sp>
      <p:sp>
        <p:nvSpPr>
          <p:cNvPr id="20" name="AutoShape 20"/>
          <p:cNvSpPr/>
          <p:nvPr/>
        </p:nvSpPr>
        <p:spPr>
          <a:xfrm>
            <a:off x="6050972" y="5490683"/>
            <a:ext cx="2528457" cy="22860"/>
          </a:xfrm>
          <a:prstGeom prst="line">
            <a:avLst/>
          </a:prstGeom>
          <a:ln w="19050" cap="rnd">
            <a:solidFill>
              <a:srgbClr val="FFFFFF"/>
            </a:solidFill>
            <a:prstDash val="solid"/>
            <a:headEnd type="none" w="sm" len="sm"/>
            <a:tailEnd type="none" w="sm" len="sm"/>
          </a:ln>
        </p:spPr>
        <p:txBody>
          <a:bodyPr/>
          <a:lstStyle/>
          <a:p>
            <a:endParaRPr lang="pt-BR" sz="1440"/>
          </a:p>
        </p:txBody>
      </p:sp>
      <p:grpSp>
        <p:nvGrpSpPr>
          <p:cNvPr id="21" name="Group 21"/>
          <p:cNvGrpSpPr/>
          <p:nvPr/>
        </p:nvGrpSpPr>
        <p:grpSpPr>
          <a:xfrm>
            <a:off x="6456017" y="7658028"/>
            <a:ext cx="1713731" cy="332400"/>
            <a:chOff x="0" y="0"/>
            <a:chExt cx="1816354" cy="554000"/>
          </a:xfrm>
        </p:grpSpPr>
        <p:sp>
          <p:nvSpPr>
            <p:cNvPr id="22" name="Freeform 22"/>
            <p:cNvSpPr/>
            <p:nvPr/>
          </p:nvSpPr>
          <p:spPr>
            <a:xfrm>
              <a:off x="0" y="0"/>
              <a:ext cx="1816360" cy="554001"/>
            </a:xfrm>
            <a:custGeom>
              <a:avLst/>
              <a:gdLst/>
              <a:ahLst/>
              <a:cxnLst/>
              <a:rect l="l" t="t" r="r" b="b"/>
              <a:pathLst>
                <a:path w="1816360" h="554001">
                  <a:moveTo>
                    <a:pt x="0" y="0"/>
                  </a:moveTo>
                  <a:lnTo>
                    <a:pt x="1816360" y="0"/>
                  </a:lnTo>
                  <a:lnTo>
                    <a:pt x="1816360" y="554001"/>
                  </a:lnTo>
                  <a:lnTo>
                    <a:pt x="0" y="554001"/>
                  </a:lnTo>
                  <a:close/>
                </a:path>
              </a:pathLst>
            </a:custGeom>
            <a:solidFill>
              <a:srgbClr val="000000">
                <a:alpha val="0"/>
              </a:srgbClr>
            </a:solidFill>
            <a:ln w="12700">
              <a:noFill/>
            </a:ln>
          </p:spPr>
          <p:txBody>
            <a:bodyPr/>
            <a:lstStyle/>
            <a:p>
              <a:endParaRPr lang="pt-BR" sz="1440"/>
            </a:p>
          </p:txBody>
        </p:sp>
        <p:sp>
          <p:nvSpPr>
            <p:cNvPr id="23" name="TextBox 23"/>
            <p:cNvSpPr txBox="1"/>
            <p:nvPr/>
          </p:nvSpPr>
          <p:spPr>
            <a:xfrm>
              <a:off x="0" y="-19050"/>
              <a:ext cx="1816354" cy="573050"/>
            </a:xfrm>
            <a:prstGeom prst="rect">
              <a:avLst/>
            </a:prstGeom>
            <a:ln>
              <a:noFill/>
            </a:ln>
          </p:spPr>
          <p:txBody>
            <a:bodyPr lIns="0" tIns="0" rIns="0" bIns="0" rtlCol="0" anchor="b"/>
            <a:lstStyle/>
            <a:p>
              <a:pPr algn="ctr">
                <a:lnSpc>
                  <a:spcPts val="1728"/>
                </a:lnSpc>
              </a:pPr>
              <a:r>
                <a:rPr lang="en-US" sz="1440" dirty="0">
                  <a:solidFill>
                    <a:srgbClr val="FFFFFF"/>
                  </a:solidFill>
                  <a:latin typeface="Trebuchet MS"/>
                  <a:ea typeface="Trebuchet MS"/>
                  <a:cs typeface="Trebuchet MS"/>
                  <a:sym typeface="Trebuchet MS"/>
                </a:rPr>
                <a:t>SENAI - SAPUCAÍ</a:t>
              </a:r>
            </a:p>
          </p:txBody>
        </p:sp>
      </p:grpSp>
      <p:sp>
        <p:nvSpPr>
          <p:cNvPr id="24" name="Freeform 24"/>
          <p:cNvSpPr/>
          <p:nvPr/>
        </p:nvSpPr>
        <p:spPr>
          <a:xfrm>
            <a:off x="271996" y="201176"/>
            <a:ext cx="1342797" cy="582724"/>
          </a:xfrm>
          <a:custGeom>
            <a:avLst/>
            <a:gdLst/>
            <a:ahLst/>
            <a:cxnLst/>
            <a:rect l="l" t="t" r="r" b="b"/>
            <a:pathLst>
              <a:path w="1678496" h="728405">
                <a:moveTo>
                  <a:pt x="0" y="0"/>
                </a:moveTo>
                <a:lnTo>
                  <a:pt x="1678495" y="0"/>
                </a:lnTo>
                <a:lnTo>
                  <a:pt x="1678495" y="728405"/>
                </a:lnTo>
                <a:lnTo>
                  <a:pt x="0" y="728405"/>
                </a:lnTo>
                <a:lnTo>
                  <a:pt x="0" y="0"/>
                </a:lnTo>
                <a:close/>
              </a:path>
            </a:pathLst>
          </a:custGeom>
          <a:blipFill>
            <a:blip r:embed="rId5">
              <a:extLst>
                <a:ext uri="{96DAC541-7B7A-43D3-8B79-37D633B846F1}">
                  <asvg:svgBlip xmlns:asvg="http://schemas.microsoft.com/office/drawing/2016/SVG/main" r:embed="rId6"/>
                </a:ext>
              </a:extLst>
            </a:blip>
            <a:stretch>
              <a:fillRect t="-122" b="-122"/>
            </a:stretch>
          </a:blipFill>
        </p:spPr>
        <p:txBody>
          <a:bodyPr/>
          <a:lstStyle/>
          <a:p>
            <a:endParaRPr lang="pt-BR" sz="144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01378"/>
            <a:ext cx="7232213"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Estado para o Campo de Texto</a:t>
            </a:r>
            <a:endParaRPr lang="en-US" sz="3900" dirty="0"/>
          </a:p>
        </p:txBody>
      </p:sp>
      <p:sp>
        <p:nvSpPr>
          <p:cNvPr id="3" name="Text 1"/>
          <p:cNvSpPr/>
          <p:nvPr/>
        </p:nvSpPr>
        <p:spPr>
          <a:xfrm>
            <a:off x="793790" y="2200751"/>
            <a:ext cx="3644265"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Capturando o Input do Usuário</a:t>
            </a:r>
            <a:endParaRPr lang="en-US" sz="1950" dirty="0"/>
          </a:p>
        </p:txBody>
      </p:sp>
      <p:sp>
        <p:nvSpPr>
          <p:cNvPr id="4" name="Text 2"/>
          <p:cNvSpPr/>
          <p:nvPr/>
        </p:nvSpPr>
        <p:spPr>
          <a:xfrm>
            <a:off x="793790" y="2808565"/>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Além do estado das tarefas, precisamos de outro estado para capturar o que o usuário está digitando no campo de input. Este é um padrão comum chamado </a:t>
            </a:r>
            <a:r>
              <a:rPr lang="en-US" sz="1550" b="1" dirty="0">
                <a:solidFill>
                  <a:srgbClr val="000000"/>
                </a:solidFill>
                <a:latin typeface="Varela Round" pitchFamily="34" charset="0"/>
                <a:ea typeface="Varela Round" pitchFamily="34" charset="-122"/>
                <a:cs typeface="Varela Round" pitchFamily="34" charset="-120"/>
              </a:rPr>
              <a:t>input controlado</a:t>
            </a:r>
            <a:r>
              <a:rPr lang="en-US" sz="1550" dirty="0">
                <a:solidFill>
                  <a:srgbClr val="000000"/>
                </a:solidFill>
                <a:latin typeface="Varela Round" pitchFamily="34" charset="0"/>
                <a:ea typeface="Varela Round" pitchFamily="34" charset="-122"/>
                <a:cs typeface="Varela Round" pitchFamily="34" charset="-120"/>
              </a:rPr>
              <a:t>.</a:t>
            </a:r>
            <a:endParaRPr lang="en-US" sz="1550" dirty="0"/>
          </a:p>
        </p:txBody>
      </p:sp>
      <p:sp>
        <p:nvSpPr>
          <p:cNvPr id="5" name="Shape 3"/>
          <p:cNvSpPr/>
          <p:nvPr/>
        </p:nvSpPr>
        <p:spPr>
          <a:xfrm>
            <a:off x="793790" y="3666887"/>
            <a:ext cx="13042821" cy="2202894"/>
          </a:xfrm>
          <a:prstGeom prst="roundRect">
            <a:avLst>
              <a:gd name="adj" fmla="val 3784"/>
            </a:avLst>
          </a:prstGeom>
          <a:solidFill>
            <a:srgbClr val="F2F2F2"/>
          </a:solidFill>
          <a:ln/>
        </p:spPr>
      </p:sp>
      <p:sp>
        <p:nvSpPr>
          <p:cNvPr id="6" name="Shape 4"/>
          <p:cNvSpPr/>
          <p:nvPr/>
        </p:nvSpPr>
        <p:spPr>
          <a:xfrm>
            <a:off x="783908" y="3666887"/>
            <a:ext cx="13062585" cy="2202894"/>
          </a:xfrm>
          <a:prstGeom prst="roundRect">
            <a:avLst>
              <a:gd name="adj" fmla="val 1351"/>
            </a:avLst>
          </a:prstGeom>
          <a:solidFill>
            <a:schemeClr val="bg2">
              <a:lumMod val="25000"/>
            </a:schemeClr>
          </a:solidFill>
          <a:ln/>
        </p:spPr>
      </p:sp>
      <p:sp>
        <p:nvSpPr>
          <p:cNvPr id="7" name="Text 5"/>
          <p:cNvSpPr/>
          <p:nvPr/>
        </p:nvSpPr>
        <p:spPr>
          <a:xfrm>
            <a:off x="982266" y="3815715"/>
            <a:ext cx="12665869" cy="1905238"/>
          </a:xfrm>
          <a:prstGeom prst="rect">
            <a:avLst/>
          </a:prstGeom>
          <a:noFill/>
          <a:ln/>
        </p:spPr>
        <p:txBody>
          <a:bodyPr wrap="square" lIns="0" tIns="0" rIns="0" bIns="0" rtlCol="0" anchor="t"/>
          <a:lstStyle/>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err="1">
                <a:solidFill>
                  <a:srgbClr val="FF79C6"/>
                </a:solidFill>
                <a:effectLst/>
                <a:latin typeface="Consolas" panose="020B0609020204030204" pitchFamily="49" charset="0"/>
              </a:rPr>
              <a:t>export</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default</a:t>
            </a:r>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function</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RootLayout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tasks</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setTasks</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useState</a:t>
            </a:r>
            <a:r>
              <a:rPr lang="pt-BR" sz="1600" b="0" dirty="0">
                <a:solidFill>
                  <a:srgbClr val="F8F8F2"/>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initialTasks</a:t>
            </a:r>
            <a:r>
              <a:rPr lang="pt-BR" sz="1600" b="0" dirty="0">
                <a:solidFill>
                  <a:srgbClr val="F8F8F2"/>
                </a:solidFill>
                <a:effectLst/>
                <a:latin typeface="Consolas" panose="020B0609020204030204" pitchFamily="49" charset="0"/>
              </a:rPr>
              <a:t>)</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text</a:t>
            </a:r>
            <a:r>
              <a:rPr lang="pt-BR" sz="1600" b="0" dirty="0" err="1">
                <a:solidFill>
                  <a:srgbClr val="F8F8F2"/>
                </a:solidFill>
                <a:effectLst/>
                <a:latin typeface="Consolas" panose="020B0609020204030204" pitchFamily="49" charset="0"/>
              </a:rPr>
              <a:t>,</a:t>
            </a:r>
            <a:r>
              <a:rPr lang="pt-BR" sz="1600" b="0" dirty="0" err="1">
                <a:solidFill>
                  <a:srgbClr val="50FA7B"/>
                </a:solidFill>
                <a:effectLst/>
                <a:latin typeface="Consolas" panose="020B0609020204030204" pitchFamily="49" charset="0"/>
              </a:rPr>
              <a:t>setText</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useState</a:t>
            </a:r>
            <a:r>
              <a:rPr lang="pt-BR" sz="1600" b="0" dirty="0">
                <a:solidFill>
                  <a:srgbClr val="F8F8F2"/>
                </a:solidFill>
                <a:effectLst/>
                <a:latin typeface="Consolas" panose="020B0609020204030204" pitchFamily="49" charset="0"/>
              </a:rPr>
              <a:t>(</a:t>
            </a:r>
            <a:r>
              <a:rPr lang="pt-BR" sz="1600" b="0" dirty="0">
                <a:solidFill>
                  <a:srgbClr val="E9F284"/>
                </a:solidFill>
                <a:effectLst/>
                <a:latin typeface="Consolas" panose="020B0609020204030204" pitchFamily="49" charset="0"/>
              </a:rPr>
              <a:t>""</a:t>
            </a:r>
            <a:r>
              <a:rPr lang="pt-BR" sz="1600" b="0" dirty="0">
                <a:solidFill>
                  <a:srgbClr val="F8F8F2"/>
                </a:solidFill>
                <a:effectLst/>
                <a:latin typeface="Consolas" panose="020B0609020204030204" pitchFamily="49" charset="0"/>
              </a:rPr>
              <a:t>)</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return</a:t>
            </a:r>
            <a:r>
              <a:rPr lang="pt-BR" sz="1600" b="0" dirty="0">
                <a:solidFill>
                  <a:srgbClr val="F8F8F2"/>
                </a:solidFill>
                <a:effectLst/>
                <a:latin typeface="Consolas" panose="020B0609020204030204" pitchFamily="49" charset="0"/>
              </a:rPr>
              <a:t> (</a:t>
            </a:r>
          </a:p>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p:txBody>
      </p:sp>
      <p:sp>
        <p:nvSpPr>
          <p:cNvPr id="8" name="Text 6"/>
          <p:cNvSpPr/>
          <p:nvPr/>
        </p:nvSpPr>
        <p:spPr>
          <a:xfrm>
            <a:off x="793790" y="6093023"/>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Com este estado, podemos conectar o valor digitado pelo usuário à nossa lógica de adicionar tarefas. O estado começa vazio e será preenchido conforme o usuário digita.</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793790" y="3270885"/>
            <a:ext cx="1534597"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3378041"/>
            <a:ext cx="158710" cy="158710"/>
          </a:xfrm>
          <a:prstGeom prst="rect">
            <a:avLst/>
          </a:prstGeom>
        </p:spPr>
      </p:pic>
      <p:sp>
        <p:nvSpPr>
          <p:cNvPr id="4" name="Text 1"/>
          <p:cNvSpPr/>
          <p:nvPr/>
        </p:nvSpPr>
        <p:spPr>
          <a:xfrm>
            <a:off x="1150858" y="3330416"/>
            <a:ext cx="105846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CAPÍTULO 03</a:t>
            </a:r>
            <a:endParaRPr lang="en-US" sz="1250" dirty="0"/>
          </a:p>
        </p:txBody>
      </p:sp>
      <p:sp>
        <p:nvSpPr>
          <p:cNvPr id="5" name="Text 2"/>
          <p:cNvSpPr/>
          <p:nvPr/>
        </p:nvSpPr>
        <p:spPr>
          <a:xfrm>
            <a:off x="793790" y="3723323"/>
            <a:ext cx="7880152"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Input Controlado no React Native</a:t>
            </a:r>
            <a:endParaRPr lang="en-US" sz="3900" dirty="0"/>
          </a:p>
        </p:txBody>
      </p:sp>
      <p:sp>
        <p:nvSpPr>
          <p:cNvPr id="6" name="Text 3"/>
          <p:cNvSpPr/>
          <p:nvPr/>
        </p:nvSpPr>
        <p:spPr>
          <a:xfrm>
            <a:off x="793790" y="464105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Diferenças importantes entre Web e Mobile</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634972"/>
            <a:ext cx="7702987"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Input Controlado: Web vs Mobile</a:t>
            </a:r>
            <a:endParaRPr lang="en-US" sz="3900" dirty="0"/>
          </a:p>
        </p:txBody>
      </p:sp>
      <p:sp>
        <p:nvSpPr>
          <p:cNvPr id="3" name="Text 1"/>
          <p:cNvSpPr/>
          <p:nvPr/>
        </p:nvSpPr>
        <p:spPr>
          <a:xfrm>
            <a:off x="793790" y="3552706"/>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 React para web, controlamos inputs usando </a:t>
            </a:r>
            <a:r>
              <a:rPr lang="en-US" sz="1550" b="1" dirty="0">
                <a:solidFill>
                  <a:srgbClr val="000000"/>
                </a:solidFill>
                <a:latin typeface="Varela Round" pitchFamily="34" charset="0"/>
                <a:ea typeface="Varela Round" pitchFamily="34" charset="-122"/>
                <a:cs typeface="Varela Round" pitchFamily="34" charset="-120"/>
              </a:rPr>
              <a:t>value</a:t>
            </a:r>
            <a:r>
              <a:rPr lang="en-US" sz="1550" dirty="0">
                <a:solidFill>
                  <a:srgbClr val="000000"/>
                </a:solidFill>
                <a:latin typeface="Varela Round" pitchFamily="34" charset="0"/>
                <a:ea typeface="Varela Round" pitchFamily="34" charset="-122"/>
                <a:cs typeface="Varela Round" pitchFamily="34" charset="-120"/>
              </a:rPr>
              <a:t> e </a:t>
            </a:r>
            <a:r>
              <a:rPr lang="en-US" sz="1550" b="1" dirty="0">
                <a:solidFill>
                  <a:srgbClr val="000000"/>
                </a:solidFill>
                <a:latin typeface="Varela Round" pitchFamily="34" charset="0"/>
                <a:ea typeface="Varela Round" pitchFamily="34" charset="-122"/>
                <a:cs typeface="Varela Round" pitchFamily="34" charset="-120"/>
              </a:rPr>
              <a:t>onChange</a:t>
            </a:r>
            <a:r>
              <a:rPr lang="en-US" sz="1550" dirty="0">
                <a:solidFill>
                  <a:srgbClr val="000000"/>
                </a:solidFill>
                <a:latin typeface="Varela Round" pitchFamily="34" charset="0"/>
                <a:ea typeface="Varela Round" pitchFamily="34" charset="-122"/>
                <a:cs typeface="Varela Round" pitchFamily="34" charset="-120"/>
              </a:rPr>
              <a:t>, acessando o valor através de </a:t>
            </a:r>
            <a:r>
              <a:rPr lang="en-US" sz="1550" dirty="0">
                <a:solidFill>
                  <a:srgbClr val="000000"/>
                </a:solidFill>
                <a:highlight>
                  <a:srgbClr val="F2F2F2"/>
                </a:highlight>
                <a:latin typeface="Consolas" pitchFamily="34" charset="0"/>
                <a:ea typeface="Consolas" pitchFamily="34" charset="-122"/>
                <a:cs typeface="Consolas" pitchFamily="34" charset="-120"/>
              </a:rPr>
              <a:t>e.target.value</a:t>
            </a:r>
            <a:r>
              <a:rPr lang="en-US" sz="1550" dirty="0">
                <a:solidFill>
                  <a:srgbClr val="000000"/>
                </a:solidFill>
                <a:latin typeface="Varela Round" pitchFamily="34" charset="0"/>
                <a:ea typeface="Varela Round" pitchFamily="34" charset="-122"/>
                <a:cs typeface="Varela Round" pitchFamily="34" charset="-120"/>
              </a:rPr>
              <a:t>. Essa abordagem funciona porque estamos lidando diretamente com o DOM do navegador.</a:t>
            </a:r>
            <a:endParaRPr lang="en-US" sz="1550" dirty="0"/>
          </a:p>
        </p:txBody>
      </p:sp>
      <p:sp>
        <p:nvSpPr>
          <p:cNvPr id="4" name="Text 2"/>
          <p:cNvSpPr/>
          <p:nvPr/>
        </p:nvSpPr>
        <p:spPr>
          <a:xfrm>
            <a:off x="793790" y="4418648"/>
            <a:ext cx="13042821" cy="317540"/>
          </a:xfrm>
          <a:prstGeom prst="rect">
            <a:avLst/>
          </a:prstGeom>
          <a:noFill/>
          <a:ln/>
        </p:spPr>
        <p:txBody>
          <a:bodyPr wrap="none" lIns="0" tIns="0" rIns="0" bIns="0" rtlCol="0" anchor="t"/>
          <a:lstStyle/>
          <a:p>
            <a:pPr marL="0" indent="0" algn="l">
              <a:lnSpc>
                <a:spcPts val="2500"/>
              </a:lnSpc>
              <a:buNone/>
            </a:pPr>
            <a:r>
              <a:rPr lang="en-US" sz="1550" b="1" dirty="0">
                <a:solidFill>
                  <a:srgbClr val="000000"/>
                </a:solidFill>
                <a:latin typeface="Varela Round" pitchFamily="34" charset="0"/>
                <a:ea typeface="Varela Round" pitchFamily="34" charset="-122"/>
                <a:cs typeface="Varela Round" pitchFamily="34" charset="-120"/>
              </a:rPr>
              <a:t>onChange={(e) =&gt; setText(e.target.value)}</a:t>
            </a:r>
            <a:endParaRPr lang="en-US" sz="1550" dirty="0"/>
          </a:p>
        </p:txBody>
      </p:sp>
      <p:sp>
        <p:nvSpPr>
          <p:cNvPr id="5" name="Text 3"/>
          <p:cNvSpPr/>
          <p:nvPr/>
        </p:nvSpPr>
        <p:spPr>
          <a:xfrm>
            <a:off x="793790" y="4959429"/>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 React Native, não temos DOM! Estamos renderizando componentes nativos do iOS e Android, não elementos HTML. Por isso, a sintaxe é ligeiramente diferente, mas o conceito permanece o mesmo.</a:t>
            </a:r>
            <a:endParaRPr lang="en-US" sz="1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971788"/>
            <a:ext cx="9290685"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Implementando o TextInput Controlado</a:t>
            </a:r>
            <a:endParaRPr lang="en-US" sz="3900" dirty="0"/>
          </a:p>
        </p:txBody>
      </p:sp>
      <p:sp>
        <p:nvSpPr>
          <p:cNvPr id="3" name="Text 1"/>
          <p:cNvSpPr/>
          <p:nvPr/>
        </p:nvSpPr>
        <p:spPr>
          <a:xfrm>
            <a:off x="793790" y="208788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A Sintaxe Correta</a:t>
            </a:r>
            <a:endParaRPr lang="en-US" sz="1950" dirty="0"/>
          </a:p>
        </p:txBody>
      </p:sp>
      <p:sp>
        <p:nvSpPr>
          <p:cNvPr id="4" name="Text 2"/>
          <p:cNvSpPr/>
          <p:nvPr/>
        </p:nvSpPr>
        <p:spPr>
          <a:xfrm>
            <a:off x="793790" y="2596396"/>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 React Native, usamos duas propriedades no componente TextInput:</a:t>
            </a:r>
            <a:endParaRPr lang="en-US" sz="1550" dirty="0"/>
          </a:p>
        </p:txBody>
      </p:sp>
      <p:sp>
        <p:nvSpPr>
          <p:cNvPr id="5" name="Text 3"/>
          <p:cNvSpPr/>
          <p:nvPr/>
        </p:nvSpPr>
        <p:spPr>
          <a:xfrm>
            <a:off x="793790" y="3410069"/>
            <a:ext cx="6279356" cy="635118"/>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000000"/>
                </a:solidFill>
                <a:latin typeface="Varela Round" pitchFamily="34" charset="0"/>
                <a:ea typeface="Varela Round" pitchFamily="34" charset="-122"/>
                <a:cs typeface="Varela Round" pitchFamily="34" charset="-120"/>
              </a:rPr>
              <a:t>value</a:t>
            </a:r>
            <a:r>
              <a:rPr lang="en-US" sz="1550" dirty="0">
                <a:solidFill>
                  <a:srgbClr val="000000"/>
                </a:solidFill>
                <a:latin typeface="Varela Round" pitchFamily="34" charset="0"/>
                <a:ea typeface="Varela Round" pitchFamily="34" charset="-122"/>
                <a:cs typeface="Varela Round" pitchFamily="34" charset="-120"/>
              </a:rPr>
              <a:t>: Recebe o estado atual do texto</a:t>
            </a:r>
            <a:endParaRPr lang="en-US" sz="1550" dirty="0"/>
          </a:p>
          <a:p>
            <a:pPr marL="342900" indent="-342900" algn="l">
              <a:lnSpc>
                <a:spcPts val="2500"/>
              </a:lnSpc>
              <a:buSzPct val="100000"/>
              <a:buChar char="•"/>
            </a:pPr>
            <a:r>
              <a:rPr lang="en-US" sz="1550" b="1" dirty="0">
                <a:solidFill>
                  <a:srgbClr val="000000"/>
                </a:solidFill>
                <a:latin typeface="Varela Round" pitchFamily="34" charset="0"/>
                <a:ea typeface="Varela Round" pitchFamily="34" charset="-122"/>
                <a:cs typeface="Varela Round" pitchFamily="34" charset="-120"/>
              </a:rPr>
              <a:t>onChangeText</a:t>
            </a:r>
            <a:r>
              <a:rPr lang="en-US" sz="1550" dirty="0">
                <a:solidFill>
                  <a:srgbClr val="000000"/>
                </a:solidFill>
                <a:latin typeface="Varela Round" pitchFamily="34" charset="0"/>
                <a:ea typeface="Varela Round" pitchFamily="34" charset="-122"/>
                <a:cs typeface="Varela Round" pitchFamily="34" charset="-120"/>
              </a:rPr>
              <a:t>: Recebe a função que atualiza o estado</a:t>
            </a:r>
            <a:endParaRPr lang="en-US" sz="1550" dirty="0"/>
          </a:p>
        </p:txBody>
      </p:sp>
      <p:sp>
        <p:nvSpPr>
          <p:cNvPr id="6" name="Text 4"/>
          <p:cNvSpPr/>
          <p:nvPr/>
        </p:nvSpPr>
        <p:spPr>
          <a:xfrm>
            <a:off x="793790" y="4223781"/>
            <a:ext cx="6279356" cy="96023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Note que usamos </a:t>
            </a:r>
            <a:r>
              <a:rPr lang="en-US" sz="1550" b="1" dirty="0">
                <a:solidFill>
                  <a:srgbClr val="000000"/>
                </a:solidFill>
                <a:latin typeface="Varela Round" pitchFamily="34" charset="0"/>
                <a:ea typeface="Varela Round" pitchFamily="34" charset="-122"/>
                <a:cs typeface="Varela Round" pitchFamily="34" charset="-120"/>
              </a:rPr>
              <a:t>onChangeText</a:t>
            </a:r>
            <a:r>
              <a:rPr lang="en-US" sz="1550" dirty="0">
                <a:solidFill>
                  <a:srgbClr val="000000"/>
                </a:solidFill>
                <a:latin typeface="Varela Round" pitchFamily="34" charset="0"/>
                <a:ea typeface="Varela Round" pitchFamily="34" charset="-122"/>
                <a:cs typeface="Varela Round" pitchFamily="34" charset="-120"/>
              </a:rPr>
              <a:t> ao invés de </a:t>
            </a:r>
            <a:r>
              <a:rPr lang="en-US" sz="1550" b="1" dirty="0">
                <a:solidFill>
                  <a:srgbClr val="000000"/>
                </a:solidFill>
                <a:latin typeface="Varela Round" pitchFamily="34" charset="0"/>
                <a:ea typeface="Varela Round" pitchFamily="34" charset="-122"/>
                <a:cs typeface="Varela Round" pitchFamily="34" charset="-120"/>
              </a:rPr>
              <a:t>onChange</a:t>
            </a:r>
            <a:r>
              <a:rPr lang="en-US" sz="1550" dirty="0">
                <a:solidFill>
                  <a:srgbClr val="000000"/>
                </a:solidFill>
                <a:latin typeface="Varela Round" pitchFamily="34" charset="0"/>
                <a:ea typeface="Varela Round" pitchFamily="34" charset="-122"/>
                <a:cs typeface="Varela Round" pitchFamily="34" charset="-120"/>
              </a:rPr>
              <a:t>. Além disso, não precisamos acessar </a:t>
            </a:r>
            <a:r>
              <a:rPr lang="en-US" sz="1550" dirty="0">
                <a:solidFill>
                  <a:srgbClr val="000000"/>
                </a:solidFill>
                <a:highlight>
                  <a:srgbClr val="F2F2F2"/>
                </a:highlight>
                <a:latin typeface="Consolas" pitchFamily="34" charset="0"/>
                <a:ea typeface="Consolas" pitchFamily="34" charset="-122"/>
                <a:cs typeface="Consolas" pitchFamily="34" charset="-120"/>
              </a:rPr>
              <a:t>e.target.value</a:t>
            </a:r>
            <a:r>
              <a:rPr lang="en-US" sz="1550" dirty="0">
                <a:solidFill>
                  <a:srgbClr val="000000"/>
                </a:solidFill>
                <a:latin typeface="Varela Round" pitchFamily="34" charset="0"/>
                <a:ea typeface="Varela Round" pitchFamily="34" charset="-122"/>
                <a:cs typeface="Varela Round" pitchFamily="34" charset="-120"/>
              </a:rPr>
              <a:t> - o próprio componente passa o texto diretamente para nossa função.</a:t>
            </a:r>
            <a:endParaRPr lang="en-US" sz="1550" dirty="0"/>
          </a:p>
        </p:txBody>
      </p:sp>
      <p:sp>
        <p:nvSpPr>
          <p:cNvPr id="7" name="Text 5"/>
          <p:cNvSpPr/>
          <p:nvPr/>
        </p:nvSpPr>
        <p:spPr>
          <a:xfrm>
            <a:off x="793790" y="5362613"/>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a:t>
            </a:r>
            <a:r>
              <a:rPr lang="en-US" sz="1550" b="1" dirty="0">
                <a:solidFill>
                  <a:srgbClr val="000000"/>
                </a:solidFill>
                <a:latin typeface="Varela Round" pitchFamily="34" charset="0"/>
                <a:ea typeface="Varela Round" pitchFamily="34" charset="-122"/>
                <a:cs typeface="Varela Round" pitchFamily="34" charset="-120"/>
              </a:rPr>
              <a:t>Pressable</a:t>
            </a:r>
            <a:r>
              <a:rPr lang="en-US" sz="1550" dirty="0">
                <a:solidFill>
                  <a:srgbClr val="000000"/>
                </a:solidFill>
                <a:latin typeface="Varela Round" pitchFamily="34" charset="0"/>
                <a:ea typeface="Varela Round" pitchFamily="34" charset="-122"/>
                <a:cs typeface="Varela Round" pitchFamily="34" charset="-120"/>
              </a:rPr>
              <a:t>, substituimos o </a:t>
            </a:r>
            <a:r>
              <a:rPr lang="en-US" sz="1550" b="1" dirty="0">
                <a:solidFill>
                  <a:srgbClr val="000000"/>
                </a:solidFill>
                <a:latin typeface="Varela Round" pitchFamily="34" charset="0"/>
                <a:ea typeface="Varela Round" pitchFamily="34" charset="-122"/>
                <a:cs typeface="Varela Round" pitchFamily="34" charset="-120"/>
              </a:rPr>
              <a:t>"oi"</a:t>
            </a:r>
            <a:r>
              <a:rPr lang="en-US" sz="1550" dirty="0">
                <a:solidFill>
                  <a:srgbClr val="000000"/>
                </a:solidFill>
                <a:latin typeface="Varela Round" pitchFamily="34" charset="0"/>
                <a:ea typeface="Varela Round" pitchFamily="34" charset="-122"/>
                <a:cs typeface="Varela Round" pitchFamily="34" charset="-120"/>
              </a:rPr>
              <a:t> por </a:t>
            </a:r>
            <a:r>
              <a:rPr lang="en-US" sz="1550" b="1" dirty="0">
                <a:solidFill>
                  <a:srgbClr val="000000"/>
                </a:solidFill>
                <a:latin typeface="Varela Round" pitchFamily="34" charset="0"/>
                <a:ea typeface="Varela Round" pitchFamily="34" charset="-122"/>
                <a:cs typeface="Varela Round" pitchFamily="34" charset="-120"/>
              </a:rPr>
              <a:t>text</a:t>
            </a:r>
            <a:r>
              <a:rPr lang="en-US" sz="1550" dirty="0">
                <a:solidFill>
                  <a:srgbClr val="000000"/>
                </a:solidFill>
                <a:latin typeface="Varela Round" pitchFamily="34" charset="0"/>
                <a:ea typeface="Varela Round" pitchFamily="34" charset="-122"/>
                <a:cs typeface="Varela Round" pitchFamily="34" charset="-120"/>
              </a:rPr>
              <a:t>, para que o </a:t>
            </a:r>
            <a:r>
              <a:rPr lang="en-US" sz="1550" b="1" dirty="0">
                <a:solidFill>
                  <a:srgbClr val="000000"/>
                </a:solidFill>
                <a:latin typeface="Varela Round" pitchFamily="34" charset="0"/>
                <a:ea typeface="Varela Round" pitchFamily="34" charset="-122"/>
                <a:cs typeface="Varela Round" pitchFamily="34" charset="-120"/>
              </a:rPr>
              <a:t>alert </a:t>
            </a:r>
            <a:r>
              <a:rPr lang="en-US" sz="1550" dirty="0">
                <a:solidFill>
                  <a:srgbClr val="000000"/>
                </a:solidFill>
                <a:latin typeface="Varela Round" pitchFamily="34" charset="0"/>
                <a:ea typeface="Varela Round" pitchFamily="34" charset="-122"/>
                <a:cs typeface="Varela Round" pitchFamily="34" charset="-120"/>
              </a:rPr>
              <a:t>possa receber o texto digitado pelo usuário.</a:t>
            </a:r>
            <a:endParaRPr lang="en-US" sz="1550" dirty="0"/>
          </a:p>
        </p:txBody>
      </p:sp>
      <p:sp>
        <p:nvSpPr>
          <p:cNvPr id="9" name="Shape 7"/>
          <p:cNvSpPr/>
          <p:nvPr/>
        </p:nvSpPr>
        <p:spPr>
          <a:xfrm>
            <a:off x="7554992" y="2112765"/>
            <a:ext cx="6299121" cy="3414276"/>
          </a:xfrm>
          <a:prstGeom prst="roundRect">
            <a:avLst>
              <a:gd name="adj" fmla="val 725"/>
            </a:avLst>
          </a:prstGeom>
          <a:solidFill>
            <a:schemeClr val="bg2">
              <a:lumMod val="25000"/>
            </a:schemeClr>
          </a:solidFill>
          <a:ln/>
        </p:spPr>
      </p:sp>
      <p:sp>
        <p:nvSpPr>
          <p:cNvPr id="10" name="Text 8"/>
          <p:cNvSpPr/>
          <p:nvPr/>
        </p:nvSpPr>
        <p:spPr>
          <a:xfrm>
            <a:off x="7753350" y="2261592"/>
            <a:ext cx="5902404" cy="3101021"/>
          </a:xfrm>
          <a:prstGeom prst="rect">
            <a:avLst/>
          </a:prstGeom>
          <a:noFill/>
          <a:ln/>
        </p:spPr>
        <p:txBody>
          <a:bodyPr wrap="square" lIns="0" tIns="0" rIns="0" bIns="0" rtlCol="0" anchor="t"/>
          <a:lstStyle/>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&lt;</a:t>
            </a:r>
            <a:r>
              <a:rPr lang="pt-BR" sz="1600" b="0" i="1" dirty="0" err="1">
                <a:solidFill>
                  <a:srgbClr val="8BE9FD"/>
                </a:solidFill>
                <a:effectLst/>
                <a:latin typeface="Consolas" panose="020B0609020204030204" pitchFamily="49" charset="0"/>
              </a:rPr>
              <a:t>TextInput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value</a:t>
            </a:r>
            <a:r>
              <a:rPr lang="pt-BR" sz="1600" b="0" dirty="0">
                <a:solidFill>
                  <a:srgbClr val="FF79C6"/>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text</a:t>
            </a: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onChangeText</a:t>
            </a:r>
            <a:r>
              <a:rPr lang="pt-BR" sz="1600" b="0" dirty="0">
                <a:solidFill>
                  <a:srgbClr val="FF79C6"/>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setText</a:t>
            </a: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style</a:t>
            </a:r>
            <a:r>
              <a:rPr lang="pt-BR" sz="1600" b="0" dirty="0">
                <a:solidFill>
                  <a:srgbClr val="FF79C6"/>
                </a:solidFill>
                <a:effectLst/>
                <a:latin typeface="Consolas" panose="020B0609020204030204" pitchFamily="49" charset="0"/>
              </a:rPr>
              <a:t>={</a:t>
            </a:r>
            <a:r>
              <a:rPr lang="pt-BR" sz="1600" b="0" dirty="0" err="1">
                <a:solidFill>
                  <a:srgbClr val="BD93F9"/>
                </a:solidFill>
                <a:effectLst/>
                <a:latin typeface="Consolas" panose="020B0609020204030204" pitchFamily="49" charset="0"/>
              </a:rPr>
              <a:t>estilo</a:t>
            </a:r>
            <a:r>
              <a:rPr lang="pt-BR" sz="1600" b="0" dirty="0" err="1">
                <a:solidFill>
                  <a:srgbClr val="F8F8F2"/>
                </a:solidFill>
                <a:effectLst/>
                <a:latin typeface="Consolas" panose="020B0609020204030204" pitchFamily="49" charset="0"/>
              </a:rPr>
              <a:t>.input</a:t>
            </a: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placeholder</a:t>
            </a:r>
            <a:r>
              <a:rPr lang="pt-BR" sz="1600" b="0" dirty="0">
                <a:solidFill>
                  <a:srgbClr val="FF79C6"/>
                </a:solidFill>
                <a:effectLst/>
                <a:latin typeface="Consolas" panose="020B0609020204030204" pitchFamily="49" charset="0"/>
              </a:rPr>
              <a:t>=</a:t>
            </a:r>
            <a:r>
              <a:rPr lang="pt-BR" sz="1600" b="0" dirty="0">
                <a:solidFill>
                  <a:srgbClr val="E9F284"/>
                </a:solidFill>
                <a:effectLst/>
                <a:latin typeface="Consolas" panose="020B0609020204030204" pitchFamily="49" charset="0"/>
              </a:rPr>
              <a:t>"</a:t>
            </a:r>
            <a:r>
              <a:rPr lang="pt-BR" sz="1600" b="0" dirty="0">
                <a:solidFill>
                  <a:srgbClr val="F1FA8C"/>
                </a:solidFill>
                <a:effectLst/>
                <a:latin typeface="Consolas" panose="020B0609020204030204" pitchFamily="49" charset="0"/>
              </a:rPr>
              <a:t>Adicione um item</a:t>
            </a:r>
            <a:r>
              <a:rPr lang="pt-BR" sz="1600" b="0" dirty="0">
                <a:solidFill>
                  <a:srgbClr val="E9F284"/>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/&gt;</a:t>
            </a:r>
          </a:p>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br>
              <a:rPr lang="pt-BR" sz="1600" b="0" dirty="0">
                <a:solidFill>
                  <a:srgbClr val="F8F8F2"/>
                </a:solidFill>
                <a:effectLst/>
                <a:latin typeface="Consolas" panose="020B0609020204030204" pitchFamily="49" charset="0"/>
              </a:rPr>
            </a:b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onPress</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=&gt; </a:t>
            </a:r>
            <a:r>
              <a:rPr lang="pt-BR" sz="1600" b="0" dirty="0" err="1">
                <a:solidFill>
                  <a:srgbClr val="8BE9FD"/>
                </a:solidFill>
                <a:effectLst/>
                <a:latin typeface="Consolas" panose="020B0609020204030204" pitchFamily="49" charset="0"/>
              </a:rPr>
              <a:t>alert</a:t>
            </a:r>
            <a:r>
              <a:rPr lang="pt-BR" sz="1600" b="0" dirty="0">
                <a:solidFill>
                  <a:srgbClr val="F8F8F2"/>
                </a:solidFill>
                <a:effectLst/>
                <a:latin typeface="Consolas" panose="020B0609020204030204" pitchFamily="49" charset="0"/>
              </a:rPr>
              <a:t>(</a:t>
            </a:r>
            <a:r>
              <a:rPr lang="pt-BR" sz="1600" b="0" i="1" dirty="0" err="1">
                <a:solidFill>
                  <a:srgbClr val="FFB86C"/>
                </a:solidFill>
                <a:effectLst/>
                <a:latin typeface="Consolas" panose="020B0609020204030204" pitchFamily="49" charset="0"/>
              </a:rPr>
              <a:t>text</a:t>
            </a:r>
            <a:r>
              <a:rPr lang="pt-BR" sz="1600" b="0" dirty="0">
                <a:solidFill>
                  <a:srgbClr val="F8F8F2"/>
                </a:solidFill>
                <a:effectLst/>
                <a:latin typeface="Consolas" panose="020B0609020204030204" pitchFamily="49" charset="0"/>
              </a:rPr>
              <a:t>)}</a:t>
            </a:r>
          </a:p>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p:txBody>
      </p:sp>
      <p:sp>
        <p:nvSpPr>
          <p:cNvPr id="11" name="Text 9"/>
          <p:cNvSpPr/>
          <p:nvPr/>
        </p:nvSpPr>
        <p:spPr>
          <a:xfrm>
            <a:off x="7574757" y="5680152"/>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Esta sintaxe mais limpa é uma das vantagens do React Native: menos código boilerplate e mais produtividade.</a:t>
            </a:r>
            <a:endParaRPr lang="en-US" sz="15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333024"/>
            <a:ext cx="6730127"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Testando o Input Controlado</a:t>
            </a:r>
            <a:endParaRPr lang="en-US" sz="3900" dirty="0"/>
          </a:p>
        </p:txBody>
      </p:sp>
      <p:pic>
        <p:nvPicPr>
          <p:cNvPr id="3" name="Image 0" descr="preencoded.png"/>
          <p:cNvPicPr>
            <a:picLocks noChangeAspect="1"/>
          </p:cNvPicPr>
          <p:nvPr/>
        </p:nvPicPr>
        <p:blipFill>
          <a:blip r:embed="rId3"/>
          <a:stretch>
            <a:fillRect/>
          </a:stretch>
        </p:blipFill>
        <p:spPr>
          <a:xfrm>
            <a:off x="3484959" y="2349937"/>
            <a:ext cx="7660481" cy="4546521"/>
          </a:xfrm>
          <a:prstGeom prst="rect">
            <a:avLst/>
          </a:prstGeom>
        </p:spPr>
      </p:pic>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397778" y="3461182"/>
            <a:ext cx="652129" cy="652131"/>
          </a:xfrm>
          <a:prstGeom prst="rect">
            <a:avLst/>
          </a:prstGeom>
        </p:spPr>
      </p:pic>
      <p:sp>
        <p:nvSpPr>
          <p:cNvPr id="5" name="Text 1"/>
          <p:cNvSpPr/>
          <p:nvPr/>
        </p:nvSpPr>
        <p:spPr>
          <a:xfrm>
            <a:off x="8816770" y="5658454"/>
            <a:ext cx="1904221" cy="733647"/>
          </a:xfrm>
          <a:prstGeom prst="rect">
            <a:avLst/>
          </a:prstGeom>
          <a:noFill/>
          <a:ln/>
        </p:spPr>
        <p:txBody>
          <a:bodyPr wrap="square" lIns="0" tIns="0" rIns="0" bIns="0" rtlCol="0" anchor="t"/>
          <a:lstStyle/>
          <a:p>
            <a:pPr marL="0" indent="0" algn="ctr">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Re-renderizar</a:t>
            </a:r>
            <a:endParaRPr lang="en-US" sz="1350" dirty="0"/>
          </a:p>
        </p:txBody>
      </p:sp>
      <p:pic>
        <p:nvPicPr>
          <p:cNvPr id="6"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7010368" y="3462404"/>
            <a:ext cx="652130" cy="652130"/>
          </a:xfrm>
          <a:prstGeom prst="rect">
            <a:avLst/>
          </a:prstGeom>
        </p:spPr>
      </p:pic>
      <p:sp>
        <p:nvSpPr>
          <p:cNvPr id="7" name="Text 2"/>
          <p:cNvSpPr/>
          <p:nvPr/>
        </p:nvSpPr>
        <p:spPr>
          <a:xfrm>
            <a:off x="6416929" y="5658454"/>
            <a:ext cx="1904221" cy="733647"/>
          </a:xfrm>
          <a:prstGeom prst="rect">
            <a:avLst/>
          </a:prstGeom>
          <a:noFill/>
          <a:ln/>
        </p:spPr>
        <p:txBody>
          <a:bodyPr wrap="square" lIns="0" tIns="0" rIns="0" bIns="0" rtlCol="0" anchor="t"/>
          <a:lstStyle/>
          <a:p>
            <a:pPr marL="0" indent="0" algn="ctr">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Atualizar estado</a:t>
            </a:r>
            <a:endParaRPr lang="en-US" sz="1350" dirty="0"/>
          </a:p>
        </p:txBody>
      </p:sp>
      <p:pic>
        <p:nvPicPr>
          <p:cNvPr id="8"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4610528" y="3462404"/>
            <a:ext cx="652130" cy="652130"/>
          </a:xfrm>
          <a:prstGeom prst="rect">
            <a:avLst/>
          </a:prstGeom>
        </p:spPr>
      </p:pic>
      <p:sp>
        <p:nvSpPr>
          <p:cNvPr id="9" name="Text 3"/>
          <p:cNvSpPr/>
          <p:nvPr/>
        </p:nvSpPr>
        <p:spPr>
          <a:xfrm>
            <a:off x="3977961" y="5841866"/>
            <a:ext cx="1904221" cy="366824"/>
          </a:xfrm>
          <a:prstGeom prst="rect">
            <a:avLst/>
          </a:prstGeom>
          <a:noFill/>
          <a:ln/>
        </p:spPr>
        <p:txBody>
          <a:bodyPr wrap="none" lIns="0" tIns="0" rIns="0" bIns="0" rtlCol="0" anchor="t"/>
          <a:lstStyle/>
          <a:p>
            <a:pPr marL="0" indent="0" algn="ctr">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Digitar texto</a:t>
            </a:r>
            <a:endParaRPr lang="en-US" sz="13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793790" y="3270885"/>
            <a:ext cx="1534597"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3378041"/>
            <a:ext cx="158710" cy="158710"/>
          </a:xfrm>
          <a:prstGeom prst="rect">
            <a:avLst/>
          </a:prstGeom>
        </p:spPr>
      </p:pic>
      <p:sp>
        <p:nvSpPr>
          <p:cNvPr id="4" name="Text 1"/>
          <p:cNvSpPr/>
          <p:nvPr/>
        </p:nvSpPr>
        <p:spPr>
          <a:xfrm>
            <a:off x="1150858" y="3330416"/>
            <a:ext cx="105846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CAPÍTULO 04</a:t>
            </a:r>
            <a:endParaRPr lang="en-US" sz="1250" dirty="0"/>
          </a:p>
        </p:txBody>
      </p:sp>
      <p:sp>
        <p:nvSpPr>
          <p:cNvPr id="5" name="Text 2"/>
          <p:cNvSpPr/>
          <p:nvPr/>
        </p:nvSpPr>
        <p:spPr>
          <a:xfrm>
            <a:off x="793790" y="3723323"/>
            <a:ext cx="8643223"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Adicionando Tarefas Dinamicamente</a:t>
            </a:r>
            <a:endParaRPr lang="en-US" sz="3900" dirty="0"/>
          </a:p>
        </p:txBody>
      </p:sp>
      <p:sp>
        <p:nvSpPr>
          <p:cNvPr id="6" name="Text 3"/>
          <p:cNvSpPr/>
          <p:nvPr/>
        </p:nvSpPr>
        <p:spPr>
          <a:xfrm>
            <a:off x="793790" y="464105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Criando a função addTask e manipulando arrays</a:t>
            </a:r>
            <a:endParaRPr lang="en-US" sz="15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545783"/>
            <a:ext cx="6854666"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Estrutura da Função addTask</a:t>
            </a:r>
            <a:endParaRPr lang="en-US" sz="3900" dirty="0"/>
          </a:p>
        </p:txBody>
      </p:sp>
      <p:sp>
        <p:nvSpPr>
          <p:cNvPr id="3" name="Shape 1"/>
          <p:cNvSpPr/>
          <p:nvPr/>
        </p:nvSpPr>
        <p:spPr>
          <a:xfrm>
            <a:off x="650915" y="1463516"/>
            <a:ext cx="4671298" cy="6223873"/>
          </a:xfrm>
          <a:prstGeom prst="roundRect">
            <a:avLst>
              <a:gd name="adj" fmla="val 3059"/>
            </a:avLst>
          </a:prstGeom>
          <a:solidFill>
            <a:srgbClr val="54C8E8"/>
          </a:solidFill>
          <a:ln/>
        </p:spPr>
      </p:sp>
      <p:sp>
        <p:nvSpPr>
          <p:cNvPr id="4" name="Text 2"/>
          <p:cNvSpPr/>
          <p:nvPr/>
        </p:nvSpPr>
        <p:spPr>
          <a:xfrm>
            <a:off x="849273" y="166187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Objetivo da Função</a:t>
            </a:r>
            <a:endParaRPr lang="en-US" sz="1950" dirty="0"/>
          </a:p>
        </p:txBody>
      </p:sp>
      <p:sp>
        <p:nvSpPr>
          <p:cNvPr id="5" name="Text 3"/>
          <p:cNvSpPr/>
          <p:nvPr/>
        </p:nvSpPr>
        <p:spPr>
          <a:xfrm>
            <a:off x="849273" y="2170390"/>
            <a:ext cx="4274582"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 função addTask será chamada quando o usuário pressionar o botão "+".</a:t>
            </a:r>
            <a:endParaRPr lang="en-US" sz="1550" dirty="0"/>
          </a:p>
        </p:txBody>
      </p:sp>
      <p:sp>
        <p:nvSpPr>
          <p:cNvPr id="6" name="Text 4"/>
          <p:cNvSpPr/>
          <p:nvPr/>
        </p:nvSpPr>
        <p:spPr>
          <a:xfrm>
            <a:off x="849273" y="2984063"/>
            <a:ext cx="4274582"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Ela deve criar uma nova tarefa e adicioná-la à lista existente, mantendo todas as tarefas anteriores.</a:t>
            </a:r>
            <a:endParaRPr lang="en-US" sz="1550" dirty="0"/>
          </a:p>
        </p:txBody>
      </p:sp>
      <p:sp>
        <p:nvSpPr>
          <p:cNvPr id="7" name="Text 5"/>
          <p:cNvSpPr/>
          <p:nvPr/>
        </p:nvSpPr>
        <p:spPr>
          <a:xfrm>
            <a:off x="849273" y="4115276"/>
            <a:ext cx="4274582"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a:t>
            </a:r>
            <a:r>
              <a:rPr lang="en-US" sz="1550" b="1" dirty="0">
                <a:solidFill>
                  <a:srgbClr val="000000"/>
                </a:solidFill>
                <a:latin typeface="Varela Round" pitchFamily="34" charset="0"/>
                <a:ea typeface="Varela Round" pitchFamily="34" charset="-122"/>
                <a:cs typeface="Varela Round" pitchFamily="34" charset="-120"/>
              </a:rPr>
              <a:t>Pressable</a:t>
            </a:r>
            <a:r>
              <a:rPr lang="en-US" sz="1550" dirty="0">
                <a:solidFill>
                  <a:srgbClr val="000000"/>
                </a:solidFill>
                <a:latin typeface="Varela Round" pitchFamily="34" charset="0"/>
                <a:ea typeface="Varela Round" pitchFamily="34" charset="-122"/>
                <a:cs typeface="Varela Round" pitchFamily="34" charset="-120"/>
              </a:rPr>
              <a:t>, </a:t>
            </a:r>
            <a:r>
              <a:rPr lang="en-US" sz="1550" b="1" dirty="0">
                <a:solidFill>
                  <a:srgbClr val="000000"/>
                </a:solidFill>
                <a:latin typeface="Varela Round" pitchFamily="34" charset="0"/>
                <a:ea typeface="Varela Round" pitchFamily="34" charset="-122"/>
                <a:cs typeface="Varela Round" pitchFamily="34" charset="-120"/>
              </a:rPr>
              <a:t>onPress</a:t>
            </a:r>
            <a:r>
              <a:rPr lang="en-US" sz="1550" dirty="0">
                <a:solidFill>
                  <a:srgbClr val="000000"/>
                </a:solidFill>
                <a:latin typeface="Varela Round" pitchFamily="34" charset="0"/>
                <a:ea typeface="Varela Round" pitchFamily="34" charset="-122"/>
                <a:cs typeface="Varela Round" pitchFamily="34" charset="-120"/>
              </a:rPr>
              <a:t> passará a receber a função addTast.</a:t>
            </a:r>
            <a:endParaRPr lang="en-US" sz="1550" dirty="0"/>
          </a:p>
        </p:txBody>
      </p:sp>
      <p:sp>
        <p:nvSpPr>
          <p:cNvPr id="8" name="Text 6"/>
          <p:cNvSpPr/>
          <p:nvPr/>
        </p:nvSpPr>
        <p:spPr>
          <a:xfrm>
            <a:off x="849273" y="4928949"/>
            <a:ext cx="4274582"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Sai:</a:t>
            </a:r>
            <a:endParaRPr lang="en-US" sz="1550" dirty="0"/>
          </a:p>
        </p:txBody>
      </p:sp>
      <p:sp>
        <p:nvSpPr>
          <p:cNvPr id="9" name="Shape 7"/>
          <p:cNvSpPr/>
          <p:nvPr/>
        </p:nvSpPr>
        <p:spPr>
          <a:xfrm>
            <a:off x="849273" y="5469731"/>
            <a:ext cx="4274582" cy="615196"/>
          </a:xfrm>
          <a:prstGeom prst="roundRect">
            <a:avLst>
              <a:gd name="adj" fmla="val 13550"/>
            </a:avLst>
          </a:prstGeom>
          <a:solidFill>
            <a:srgbClr val="47BBDB"/>
          </a:solidFill>
          <a:ln/>
        </p:spPr>
      </p:sp>
      <p:sp>
        <p:nvSpPr>
          <p:cNvPr id="10" name="Shape 8"/>
          <p:cNvSpPr/>
          <p:nvPr/>
        </p:nvSpPr>
        <p:spPr>
          <a:xfrm>
            <a:off x="839391" y="5469731"/>
            <a:ext cx="4294346" cy="615196"/>
          </a:xfrm>
          <a:prstGeom prst="roundRect">
            <a:avLst>
              <a:gd name="adj" fmla="val 4839"/>
            </a:avLst>
          </a:prstGeom>
          <a:solidFill>
            <a:srgbClr val="47BBDB"/>
          </a:solidFill>
          <a:ln/>
        </p:spPr>
      </p:sp>
      <p:sp>
        <p:nvSpPr>
          <p:cNvPr id="11" name="Text 9"/>
          <p:cNvSpPr/>
          <p:nvPr/>
        </p:nvSpPr>
        <p:spPr>
          <a:xfrm>
            <a:off x="1037749" y="5618559"/>
            <a:ext cx="3897630"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highlight>
                  <a:srgbClr val="47BBDB"/>
                </a:highlight>
                <a:latin typeface="Consolas" pitchFamily="34" charset="0"/>
                <a:ea typeface="Consolas" pitchFamily="34" charset="-122"/>
                <a:cs typeface="Consolas" pitchFamily="34" charset="-120"/>
              </a:rPr>
              <a:t>onPress={() =&gt; alert(text)}</a:t>
            </a:r>
            <a:endParaRPr lang="en-US" sz="1550" dirty="0"/>
          </a:p>
        </p:txBody>
      </p:sp>
      <p:sp>
        <p:nvSpPr>
          <p:cNvPr id="12" name="Text 10"/>
          <p:cNvSpPr/>
          <p:nvPr/>
        </p:nvSpPr>
        <p:spPr>
          <a:xfrm>
            <a:off x="849273" y="6308169"/>
            <a:ext cx="4274582"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 Entra:</a:t>
            </a:r>
            <a:endParaRPr lang="en-US" sz="1550" dirty="0"/>
          </a:p>
        </p:txBody>
      </p:sp>
      <p:sp>
        <p:nvSpPr>
          <p:cNvPr id="13" name="Shape 11"/>
          <p:cNvSpPr/>
          <p:nvPr/>
        </p:nvSpPr>
        <p:spPr>
          <a:xfrm>
            <a:off x="849273" y="6848951"/>
            <a:ext cx="4274582" cy="615196"/>
          </a:xfrm>
          <a:prstGeom prst="roundRect">
            <a:avLst>
              <a:gd name="adj" fmla="val 13550"/>
            </a:avLst>
          </a:prstGeom>
          <a:solidFill>
            <a:srgbClr val="47BBDB"/>
          </a:solidFill>
          <a:ln/>
        </p:spPr>
      </p:sp>
      <p:sp>
        <p:nvSpPr>
          <p:cNvPr id="14" name="Shape 12"/>
          <p:cNvSpPr/>
          <p:nvPr/>
        </p:nvSpPr>
        <p:spPr>
          <a:xfrm>
            <a:off x="839391" y="6848951"/>
            <a:ext cx="4294346" cy="615196"/>
          </a:xfrm>
          <a:prstGeom prst="roundRect">
            <a:avLst>
              <a:gd name="adj" fmla="val 4839"/>
            </a:avLst>
          </a:prstGeom>
          <a:solidFill>
            <a:srgbClr val="47BBDB"/>
          </a:solidFill>
          <a:ln/>
        </p:spPr>
      </p:sp>
      <p:sp>
        <p:nvSpPr>
          <p:cNvPr id="15" name="Text 13"/>
          <p:cNvSpPr/>
          <p:nvPr/>
        </p:nvSpPr>
        <p:spPr>
          <a:xfrm>
            <a:off x="1037749" y="6997779"/>
            <a:ext cx="3897630"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highlight>
                  <a:srgbClr val="47BBDB"/>
                </a:highlight>
                <a:latin typeface="Consolas" pitchFamily="34" charset="0"/>
                <a:ea typeface="Consolas" pitchFamily="34" charset="-122"/>
                <a:cs typeface="Consolas" pitchFamily="34" charset="-120"/>
              </a:rPr>
              <a:t>onPress={addTask}</a:t>
            </a:r>
            <a:endParaRPr lang="en-US" sz="1550" dirty="0"/>
          </a:p>
        </p:txBody>
      </p:sp>
      <p:sp>
        <p:nvSpPr>
          <p:cNvPr id="16" name="Text 14"/>
          <p:cNvSpPr/>
          <p:nvPr/>
        </p:nvSpPr>
        <p:spPr>
          <a:xfrm>
            <a:off x="5671066" y="1661874"/>
            <a:ext cx="2604373"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Criando a Nova Tarefa</a:t>
            </a:r>
            <a:endParaRPr lang="en-US" sz="1950" dirty="0"/>
          </a:p>
        </p:txBody>
      </p:sp>
      <p:sp>
        <p:nvSpPr>
          <p:cNvPr id="17" name="Text 15"/>
          <p:cNvSpPr/>
          <p:nvPr/>
        </p:nvSpPr>
        <p:spPr>
          <a:xfrm>
            <a:off x="5671066" y="2170390"/>
            <a:ext cx="817304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Cada tarefa precisa seguir a mesma estrutura dos objetos que já temos na lista: um </a:t>
            </a:r>
            <a:r>
              <a:rPr lang="en-US" sz="1550" b="1" dirty="0">
                <a:solidFill>
                  <a:srgbClr val="000000"/>
                </a:solidFill>
                <a:latin typeface="Varela Round" pitchFamily="34" charset="0"/>
                <a:ea typeface="Varela Round" pitchFamily="34" charset="-122"/>
                <a:cs typeface="Varela Round" pitchFamily="34" charset="-120"/>
              </a:rPr>
              <a:t>id</a:t>
            </a:r>
            <a:r>
              <a:rPr lang="en-US" sz="1550" dirty="0">
                <a:solidFill>
                  <a:srgbClr val="000000"/>
                </a:solidFill>
                <a:latin typeface="Varela Round" pitchFamily="34" charset="0"/>
                <a:ea typeface="Varela Round" pitchFamily="34" charset="-122"/>
                <a:cs typeface="Varela Round" pitchFamily="34" charset="-120"/>
              </a:rPr>
              <a:t> único, um estado </a:t>
            </a:r>
            <a:r>
              <a:rPr lang="en-US" sz="1550" b="1" dirty="0">
                <a:solidFill>
                  <a:srgbClr val="000000"/>
                </a:solidFill>
                <a:latin typeface="Varela Round" pitchFamily="34" charset="0"/>
                <a:ea typeface="Varela Round" pitchFamily="34" charset="-122"/>
                <a:cs typeface="Varela Round" pitchFamily="34" charset="-120"/>
              </a:rPr>
              <a:t>completed</a:t>
            </a:r>
            <a:r>
              <a:rPr lang="en-US" sz="1550" dirty="0">
                <a:solidFill>
                  <a:srgbClr val="000000"/>
                </a:solidFill>
                <a:latin typeface="Varela Round" pitchFamily="34" charset="0"/>
                <a:ea typeface="Varela Round" pitchFamily="34" charset="-122"/>
                <a:cs typeface="Varela Round" pitchFamily="34" charset="-120"/>
              </a:rPr>
              <a:t> (inicialmente false), e o </a:t>
            </a:r>
            <a:r>
              <a:rPr lang="en-US" sz="1550" b="1" dirty="0">
                <a:solidFill>
                  <a:srgbClr val="000000"/>
                </a:solidFill>
                <a:latin typeface="Varela Round" pitchFamily="34" charset="0"/>
                <a:ea typeface="Varela Round" pitchFamily="34" charset="-122"/>
                <a:cs typeface="Varela Round" pitchFamily="34" charset="-120"/>
              </a:rPr>
              <a:t>text</a:t>
            </a:r>
            <a:r>
              <a:rPr lang="en-US" sz="1550" dirty="0">
                <a:solidFill>
                  <a:srgbClr val="000000"/>
                </a:solidFill>
                <a:latin typeface="Varela Round" pitchFamily="34" charset="0"/>
                <a:ea typeface="Varela Round" pitchFamily="34" charset="-122"/>
                <a:cs typeface="Varela Round" pitchFamily="34" charset="-120"/>
              </a:rPr>
              <a:t> digitado pelo usuário.</a:t>
            </a:r>
            <a:endParaRPr lang="en-US" sz="1550" dirty="0"/>
          </a:p>
        </p:txBody>
      </p:sp>
      <p:sp>
        <p:nvSpPr>
          <p:cNvPr id="18" name="Shape 16"/>
          <p:cNvSpPr/>
          <p:nvPr/>
        </p:nvSpPr>
        <p:spPr>
          <a:xfrm>
            <a:off x="5671066" y="3028712"/>
            <a:ext cx="8173045" cy="2520434"/>
          </a:xfrm>
          <a:prstGeom prst="roundRect">
            <a:avLst>
              <a:gd name="adj" fmla="val 3307"/>
            </a:avLst>
          </a:prstGeom>
          <a:solidFill>
            <a:srgbClr val="F2F2F2"/>
          </a:solidFill>
          <a:ln/>
        </p:spPr>
      </p:sp>
      <p:sp>
        <p:nvSpPr>
          <p:cNvPr id="19" name="Shape 17"/>
          <p:cNvSpPr/>
          <p:nvPr/>
        </p:nvSpPr>
        <p:spPr>
          <a:xfrm>
            <a:off x="5661184" y="3028712"/>
            <a:ext cx="8192810" cy="2520434"/>
          </a:xfrm>
          <a:prstGeom prst="roundRect">
            <a:avLst>
              <a:gd name="adj" fmla="val 1181"/>
            </a:avLst>
          </a:prstGeom>
          <a:solidFill>
            <a:schemeClr val="bg2">
              <a:lumMod val="25000"/>
            </a:schemeClr>
          </a:solidFill>
          <a:ln/>
        </p:spPr>
      </p:sp>
      <p:sp>
        <p:nvSpPr>
          <p:cNvPr id="20" name="Text 18"/>
          <p:cNvSpPr/>
          <p:nvPr/>
        </p:nvSpPr>
        <p:spPr>
          <a:xfrm>
            <a:off x="5859542" y="3177540"/>
            <a:ext cx="7796093" cy="2222778"/>
          </a:xfrm>
          <a:prstGeom prst="rect">
            <a:avLst/>
          </a:prstGeom>
          <a:noFill/>
          <a:ln/>
        </p:spPr>
        <p:txBody>
          <a:bodyPr wrap="square" lIns="0" tIns="0" rIns="0" bIns="0" rtlCol="0" anchor="t"/>
          <a:lstStyle/>
          <a:p>
            <a:r>
              <a:rPr lang="en-US" sz="1600" b="0" dirty="0">
                <a:solidFill>
                  <a:srgbClr val="FF79C6"/>
                </a:solidFill>
                <a:effectLst/>
                <a:latin typeface="Consolas" panose="020B0609020204030204" pitchFamily="49" charset="0"/>
              </a:rPr>
              <a:t>...</a:t>
            </a:r>
            <a:endParaRPr lang="en-US" sz="1600" b="0" dirty="0">
              <a:solidFill>
                <a:srgbClr val="F8F8F2"/>
              </a:solidFill>
              <a:effectLst/>
              <a:latin typeface="Consolas" panose="020B0609020204030204" pitchFamily="49" charset="0"/>
            </a:endParaRPr>
          </a:p>
          <a:p>
            <a:r>
              <a:rPr lang="en-US" sz="1600" b="0" dirty="0">
                <a:solidFill>
                  <a:srgbClr val="FF79C6"/>
                </a:solidFill>
                <a:effectLst/>
                <a:latin typeface="Consolas" panose="020B0609020204030204" pitchFamily="49" charset="0"/>
              </a:rPr>
              <a:t>const</a:t>
            </a:r>
            <a:r>
              <a:rPr lang="en-US" sz="1600" b="0" dirty="0">
                <a:solidFill>
                  <a:srgbClr val="F8F8F2"/>
                </a:solidFill>
                <a:effectLst/>
                <a:latin typeface="Consolas" panose="020B0609020204030204" pitchFamily="49" charset="0"/>
              </a:rPr>
              <a:t> [</a:t>
            </a:r>
            <a:r>
              <a:rPr lang="en-US" sz="1600" b="0" dirty="0">
                <a:solidFill>
                  <a:srgbClr val="BD93F9"/>
                </a:solidFill>
                <a:effectLst/>
                <a:latin typeface="Consolas" panose="020B0609020204030204" pitchFamily="49" charset="0"/>
              </a:rPr>
              <a:t>text</a:t>
            </a:r>
            <a:r>
              <a:rPr lang="en-US" sz="1600" b="0" dirty="0">
                <a:solidFill>
                  <a:srgbClr val="F8F8F2"/>
                </a:solidFill>
                <a:effectLst/>
                <a:latin typeface="Consolas" panose="020B0609020204030204" pitchFamily="49" charset="0"/>
              </a:rPr>
              <a:t>, </a:t>
            </a:r>
            <a:r>
              <a:rPr lang="en-US" sz="1600" b="0" dirty="0" err="1">
                <a:solidFill>
                  <a:srgbClr val="50FA7B"/>
                </a:solidFill>
                <a:effectLst/>
                <a:latin typeface="Consolas" panose="020B0609020204030204" pitchFamily="49" charset="0"/>
              </a:rPr>
              <a:t>setText</a:t>
            </a:r>
            <a:r>
              <a:rPr lang="en-US" sz="1600" b="0" dirty="0">
                <a:solidFill>
                  <a:srgbClr val="F8F8F2"/>
                </a:solidFill>
                <a:effectLst/>
                <a:latin typeface="Consolas" panose="020B0609020204030204" pitchFamily="49" charset="0"/>
              </a:rPr>
              <a:t>] </a:t>
            </a:r>
            <a:r>
              <a:rPr lang="en-US" sz="1600" b="0" dirty="0">
                <a:solidFill>
                  <a:srgbClr val="FF79C6"/>
                </a:solidFill>
                <a:effectLst/>
                <a:latin typeface="Consolas" panose="020B0609020204030204" pitchFamily="49" charset="0"/>
              </a:rPr>
              <a:t>=</a:t>
            </a:r>
            <a:r>
              <a:rPr lang="en-US" sz="1600" b="0" dirty="0">
                <a:solidFill>
                  <a:srgbClr val="F8F8F2"/>
                </a:solidFill>
                <a:effectLst/>
                <a:latin typeface="Consolas" panose="020B0609020204030204" pitchFamily="49" charset="0"/>
              </a:rPr>
              <a:t> </a:t>
            </a:r>
            <a:r>
              <a:rPr lang="en-US" sz="1600" b="0" dirty="0" err="1">
                <a:solidFill>
                  <a:srgbClr val="50FA7B"/>
                </a:solidFill>
                <a:effectLst/>
                <a:latin typeface="Consolas" panose="020B0609020204030204" pitchFamily="49" charset="0"/>
              </a:rPr>
              <a:t>useState</a:t>
            </a:r>
            <a:r>
              <a:rPr lang="en-US" sz="1600" b="0" dirty="0">
                <a:solidFill>
                  <a:srgbClr val="F8F8F2"/>
                </a:solidFill>
                <a:effectLst/>
                <a:latin typeface="Consolas" panose="020B0609020204030204" pitchFamily="49" charset="0"/>
              </a:rPr>
              <a:t>(</a:t>
            </a:r>
            <a:r>
              <a:rPr lang="en-US" sz="1600" b="0" dirty="0">
                <a:solidFill>
                  <a:srgbClr val="E9F284"/>
                </a:solidFill>
                <a:effectLst/>
                <a:latin typeface="Consolas" panose="020B0609020204030204" pitchFamily="49" charset="0"/>
              </a:rPr>
              <a:t>""</a:t>
            </a:r>
            <a:r>
              <a:rPr lang="en-US" sz="1600" b="0" dirty="0">
                <a:solidFill>
                  <a:srgbClr val="F8F8F2"/>
                </a:solidFill>
                <a:effectLst/>
                <a:latin typeface="Consolas" panose="020B0609020204030204" pitchFamily="49" charset="0"/>
              </a:rPr>
              <a:t>)</a:t>
            </a:r>
          </a:p>
          <a:p>
            <a:br>
              <a:rPr lang="en-US" sz="1600" b="0" dirty="0">
                <a:solidFill>
                  <a:srgbClr val="F8F8F2"/>
                </a:solidFill>
                <a:effectLst/>
                <a:latin typeface="Consolas" panose="020B0609020204030204" pitchFamily="49" charset="0"/>
              </a:rPr>
            </a:br>
            <a:r>
              <a:rPr lang="en-US" sz="1600" b="0" dirty="0">
                <a:solidFill>
                  <a:srgbClr val="FF79C6"/>
                </a:solidFill>
                <a:effectLst/>
                <a:latin typeface="Consolas" panose="020B0609020204030204" pitchFamily="49" charset="0"/>
              </a:rPr>
              <a:t>const</a:t>
            </a:r>
            <a:r>
              <a:rPr lang="en-US" sz="1600" b="0" dirty="0">
                <a:solidFill>
                  <a:srgbClr val="F8F8F2"/>
                </a:solidFill>
                <a:effectLst/>
                <a:latin typeface="Consolas" panose="020B0609020204030204" pitchFamily="49" charset="0"/>
              </a:rPr>
              <a:t> </a:t>
            </a:r>
            <a:r>
              <a:rPr lang="en-US" sz="1600" b="0" dirty="0" err="1">
                <a:solidFill>
                  <a:srgbClr val="50FA7B"/>
                </a:solidFill>
                <a:effectLst/>
                <a:latin typeface="Consolas" panose="020B0609020204030204" pitchFamily="49" charset="0"/>
              </a:rPr>
              <a:t>addTask</a:t>
            </a:r>
            <a:r>
              <a:rPr lang="en-US" sz="1600" b="0" dirty="0">
                <a:solidFill>
                  <a:srgbClr val="F8F8F2"/>
                </a:solidFill>
                <a:effectLst/>
                <a:latin typeface="Consolas" panose="020B0609020204030204" pitchFamily="49" charset="0"/>
              </a:rPr>
              <a:t> </a:t>
            </a:r>
            <a:r>
              <a:rPr lang="en-US" sz="1600" b="0" dirty="0">
                <a:solidFill>
                  <a:srgbClr val="FF79C6"/>
                </a:solidFill>
                <a:effectLst/>
                <a:latin typeface="Consolas" panose="020B0609020204030204" pitchFamily="49" charset="0"/>
              </a:rPr>
              <a:t>=</a:t>
            </a:r>
            <a:r>
              <a:rPr lang="en-US" sz="1600" b="0" dirty="0">
                <a:solidFill>
                  <a:srgbClr val="F8F8F2"/>
                </a:solidFill>
                <a:effectLst/>
                <a:latin typeface="Consolas" panose="020B0609020204030204" pitchFamily="49" charset="0"/>
              </a:rPr>
              <a:t> () </a:t>
            </a:r>
            <a:r>
              <a:rPr lang="en-US" sz="1600" b="0" dirty="0">
                <a:solidFill>
                  <a:srgbClr val="FF79C6"/>
                </a:solidFill>
                <a:effectLst/>
                <a:latin typeface="Consolas" panose="020B0609020204030204" pitchFamily="49" charset="0"/>
              </a:rPr>
              <a:t>=&gt;</a:t>
            </a:r>
            <a:r>
              <a:rPr lang="en-US" sz="1600" b="0" dirty="0">
                <a:solidFill>
                  <a:srgbClr val="F8F8F2"/>
                </a:solidFill>
                <a:effectLst/>
                <a:latin typeface="Consolas" panose="020B0609020204030204" pitchFamily="49" charset="0"/>
              </a:rPr>
              <a:t> {</a:t>
            </a:r>
          </a:p>
          <a:p>
            <a:r>
              <a:rPr lang="en-US" sz="1600" b="0" dirty="0">
                <a:solidFill>
                  <a:srgbClr val="F8F8F2"/>
                </a:solidFill>
                <a:effectLst/>
                <a:latin typeface="Consolas" panose="020B0609020204030204" pitchFamily="49" charset="0"/>
              </a:rPr>
              <a:t>   </a:t>
            </a:r>
            <a:r>
              <a:rPr lang="en-US" sz="1600" b="0" dirty="0">
                <a:solidFill>
                  <a:srgbClr val="FF79C6"/>
                </a:solidFill>
                <a:effectLst/>
                <a:latin typeface="Consolas" panose="020B0609020204030204" pitchFamily="49" charset="0"/>
              </a:rPr>
              <a:t>const</a:t>
            </a:r>
            <a:r>
              <a:rPr lang="en-US" sz="1600" b="0" dirty="0">
                <a:solidFill>
                  <a:srgbClr val="F8F8F2"/>
                </a:solidFill>
                <a:effectLst/>
                <a:latin typeface="Consolas" panose="020B0609020204030204" pitchFamily="49" charset="0"/>
              </a:rPr>
              <a:t> </a:t>
            </a:r>
            <a:r>
              <a:rPr lang="en-US" sz="1600" b="0" dirty="0" err="1">
                <a:solidFill>
                  <a:srgbClr val="BD93F9"/>
                </a:solidFill>
                <a:effectLst/>
                <a:latin typeface="Consolas" panose="020B0609020204030204" pitchFamily="49" charset="0"/>
              </a:rPr>
              <a:t>newTask</a:t>
            </a:r>
            <a:r>
              <a:rPr lang="en-US" sz="1600" b="0" dirty="0">
                <a:solidFill>
                  <a:srgbClr val="F8F8F2"/>
                </a:solidFill>
                <a:effectLst/>
                <a:latin typeface="Consolas" panose="020B0609020204030204" pitchFamily="49" charset="0"/>
              </a:rPr>
              <a:t> </a:t>
            </a:r>
            <a:r>
              <a:rPr lang="en-US" sz="1600" b="0" dirty="0">
                <a:solidFill>
                  <a:srgbClr val="FF79C6"/>
                </a:solidFill>
                <a:effectLst/>
                <a:latin typeface="Consolas" panose="020B0609020204030204" pitchFamily="49" charset="0"/>
              </a:rPr>
              <a:t>=</a:t>
            </a:r>
            <a:r>
              <a:rPr lang="en-US" sz="1600" b="0" dirty="0">
                <a:solidFill>
                  <a:srgbClr val="F8F8F2"/>
                </a:solidFill>
                <a:effectLst/>
                <a:latin typeface="Consolas" panose="020B0609020204030204" pitchFamily="49" charset="0"/>
              </a:rPr>
              <a:t> { id</a:t>
            </a:r>
            <a:r>
              <a:rPr lang="en-US" sz="1600" b="0" dirty="0">
                <a:solidFill>
                  <a:srgbClr val="FF79C6"/>
                </a:solidFill>
                <a:effectLst/>
                <a:latin typeface="Consolas" panose="020B0609020204030204" pitchFamily="49" charset="0"/>
              </a:rPr>
              <a:t>:</a:t>
            </a:r>
            <a:r>
              <a:rPr lang="en-US" sz="1600" b="0" dirty="0">
                <a:solidFill>
                  <a:srgbClr val="F8F8F2"/>
                </a:solidFill>
                <a:effectLst/>
                <a:latin typeface="Consolas" panose="020B0609020204030204" pitchFamily="49" charset="0"/>
              </a:rPr>
              <a:t> </a:t>
            </a:r>
            <a:r>
              <a:rPr lang="en-US" sz="1600" b="0" dirty="0" err="1">
                <a:solidFill>
                  <a:srgbClr val="F8F8F2"/>
                </a:solidFill>
                <a:effectLst/>
                <a:latin typeface="Consolas" panose="020B0609020204030204" pitchFamily="49" charset="0"/>
              </a:rPr>
              <a:t>tasks.length</a:t>
            </a:r>
            <a:r>
              <a:rPr lang="en-US" sz="1600" b="0" dirty="0">
                <a:solidFill>
                  <a:srgbClr val="F8F8F2"/>
                </a:solidFill>
                <a:effectLst/>
                <a:latin typeface="Consolas" panose="020B0609020204030204" pitchFamily="49" charset="0"/>
              </a:rPr>
              <a:t> </a:t>
            </a:r>
            <a:r>
              <a:rPr lang="en-US" sz="1600" b="0" dirty="0">
                <a:solidFill>
                  <a:srgbClr val="FF79C6"/>
                </a:solidFill>
                <a:effectLst/>
                <a:latin typeface="Consolas" panose="020B0609020204030204" pitchFamily="49" charset="0"/>
              </a:rPr>
              <a:t>+</a:t>
            </a:r>
            <a:r>
              <a:rPr lang="en-US" sz="1600" b="0" dirty="0">
                <a:solidFill>
                  <a:srgbClr val="F8F8F2"/>
                </a:solidFill>
                <a:effectLst/>
                <a:latin typeface="Consolas" panose="020B0609020204030204" pitchFamily="49" charset="0"/>
              </a:rPr>
              <a:t> </a:t>
            </a:r>
            <a:r>
              <a:rPr lang="en-US" sz="1600" b="0" dirty="0">
                <a:solidFill>
                  <a:srgbClr val="BD93F9"/>
                </a:solidFill>
                <a:effectLst/>
                <a:latin typeface="Consolas" panose="020B0609020204030204" pitchFamily="49" charset="0"/>
              </a:rPr>
              <a:t>1</a:t>
            </a:r>
            <a:r>
              <a:rPr lang="en-US" sz="1600" b="0" dirty="0">
                <a:solidFill>
                  <a:srgbClr val="F8F8F2"/>
                </a:solidFill>
                <a:effectLst/>
                <a:latin typeface="Consolas" panose="020B0609020204030204" pitchFamily="49" charset="0"/>
              </a:rPr>
              <a:t>, completed</a:t>
            </a:r>
            <a:r>
              <a:rPr lang="en-US" sz="1600" b="0" dirty="0">
                <a:solidFill>
                  <a:srgbClr val="FF79C6"/>
                </a:solidFill>
                <a:effectLst/>
                <a:latin typeface="Consolas" panose="020B0609020204030204" pitchFamily="49" charset="0"/>
              </a:rPr>
              <a:t>:</a:t>
            </a:r>
            <a:r>
              <a:rPr lang="en-US" sz="1600" b="0" dirty="0">
                <a:solidFill>
                  <a:srgbClr val="F8F8F2"/>
                </a:solidFill>
                <a:effectLst/>
                <a:latin typeface="Consolas" panose="020B0609020204030204" pitchFamily="49" charset="0"/>
              </a:rPr>
              <a:t> </a:t>
            </a:r>
            <a:r>
              <a:rPr lang="en-US" sz="1600" b="0" dirty="0">
                <a:solidFill>
                  <a:srgbClr val="BD93F9"/>
                </a:solidFill>
                <a:effectLst/>
                <a:latin typeface="Consolas" panose="020B0609020204030204" pitchFamily="49" charset="0"/>
              </a:rPr>
              <a:t>false</a:t>
            </a:r>
            <a:r>
              <a:rPr lang="en-US" sz="1600" b="0" dirty="0">
                <a:solidFill>
                  <a:srgbClr val="F8F8F2"/>
                </a:solidFill>
                <a:effectLst/>
                <a:latin typeface="Consolas" panose="020B0609020204030204" pitchFamily="49" charset="0"/>
              </a:rPr>
              <a:t>, text }</a:t>
            </a:r>
          </a:p>
          <a:p>
            <a:r>
              <a:rPr lang="en-US" sz="1600" b="0" dirty="0">
                <a:solidFill>
                  <a:srgbClr val="F8F8F2"/>
                </a:solidFill>
                <a:effectLst/>
                <a:latin typeface="Consolas" panose="020B0609020204030204" pitchFamily="49" charset="0"/>
              </a:rPr>
              <a:t>}</a:t>
            </a:r>
          </a:p>
          <a:p>
            <a:r>
              <a:rPr lang="en-US" sz="1600" b="0" dirty="0">
                <a:solidFill>
                  <a:srgbClr val="FF79C6"/>
                </a:solidFill>
                <a:effectLst/>
                <a:latin typeface="Consolas" panose="020B0609020204030204" pitchFamily="49" charset="0"/>
              </a:rPr>
              <a:t>...</a:t>
            </a:r>
            <a:endParaRPr lang="en-US" sz="1600" b="0" dirty="0">
              <a:solidFill>
                <a:srgbClr val="F8F8F2"/>
              </a:solidFill>
              <a:effectLst/>
              <a:latin typeface="Consolas" panose="020B0609020204030204" pitchFamily="49" charset="0"/>
            </a:endParaRPr>
          </a:p>
          <a:p>
            <a:br>
              <a:rPr lang="en-US" sz="1600" b="0" dirty="0">
                <a:solidFill>
                  <a:srgbClr val="F8F8F2"/>
                </a:solidFill>
                <a:effectLst/>
                <a:latin typeface="Consolas" panose="020B0609020204030204" pitchFamily="49" charset="0"/>
              </a:rPr>
            </a:br>
            <a:endParaRPr lang="en-US" sz="1600" b="0" dirty="0">
              <a:solidFill>
                <a:srgbClr val="F8F8F2"/>
              </a:solidFill>
              <a:effectLst/>
              <a:latin typeface="Consolas" panose="020B0609020204030204" pitchFamily="49"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93790" y="1905714"/>
            <a:ext cx="496181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Gerando IDs Únicos</a:t>
            </a:r>
            <a:endParaRPr lang="en-US" sz="3900" dirty="0"/>
          </a:p>
        </p:txBody>
      </p:sp>
      <p:sp>
        <p:nvSpPr>
          <p:cNvPr id="3" name="Text 1"/>
          <p:cNvSpPr/>
          <p:nvPr/>
        </p:nvSpPr>
        <p:spPr>
          <a:xfrm>
            <a:off x="793790" y="2922627"/>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Para manter cada tarefa identificável, precisamos atribuir um ID único. Neste exemplo didático, usamos uma abordagem simples: pegamos o tamanho atual do array (</a:t>
            </a:r>
            <a:r>
              <a:rPr lang="en-US" sz="1550" dirty="0">
                <a:solidFill>
                  <a:srgbClr val="000000"/>
                </a:solidFill>
                <a:highlight>
                  <a:srgbClr val="F2F2F2"/>
                </a:highlight>
                <a:latin typeface="Consolas" pitchFamily="34" charset="0"/>
                <a:ea typeface="Consolas" pitchFamily="34" charset="-122"/>
                <a:cs typeface="Consolas" pitchFamily="34" charset="-120"/>
              </a:rPr>
              <a:t>tasks.length</a:t>
            </a:r>
            <a:r>
              <a:rPr lang="en-US" sz="1550" dirty="0">
                <a:solidFill>
                  <a:srgbClr val="000000"/>
                </a:solidFill>
                <a:latin typeface="Varela Round" pitchFamily="34" charset="0"/>
                <a:ea typeface="Varela Round" pitchFamily="34" charset="-122"/>
                <a:cs typeface="Varela Round" pitchFamily="34" charset="-120"/>
              </a:rPr>
              <a:t>) e adicionamos 1.</a:t>
            </a:r>
            <a:endParaRPr lang="en-US" sz="1550" dirty="0"/>
          </a:p>
        </p:txBody>
      </p:sp>
      <p:sp>
        <p:nvSpPr>
          <p:cNvPr id="4" name="Shape 2"/>
          <p:cNvSpPr/>
          <p:nvPr/>
        </p:nvSpPr>
        <p:spPr>
          <a:xfrm>
            <a:off x="793790" y="3788569"/>
            <a:ext cx="13042821" cy="1669256"/>
          </a:xfrm>
          <a:prstGeom prst="roundRect">
            <a:avLst>
              <a:gd name="adj" fmla="val 4994"/>
            </a:avLst>
          </a:prstGeom>
          <a:solidFill>
            <a:srgbClr val="BCE9F6"/>
          </a:solidFill>
          <a:ln/>
        </p:spPr>
      </p:sp>
      <p:pic>
        <p:nvPicPr>
          <p:cNvPr id="5" name="Image 0" descr="preencoded.png"/>
          <p:cNvPicPr>
            <a:picLocks noChangeAspect="1"/>
          </p:cNvPicPr>
          <p:nvPr/>
        </p:nvPicPr>
        <p:blipFill>
          <a:blip r:embed="rId3"/>
          <a:stretch>
            <a:fillRect/>
          </a:stretch>
        </p:blipFill>
        <p:spPr>
          <a:xfrm>
            <a:off x="992148" y="4048006"/>
            <a:ext cx="310039" cy="248007"/>
          </a:xfrm>
          <a:prstGeom prst="rect">
            <a:avLst/>
          </a:prstGeom>
        </p:spPr>
      </p:pic>
      <p:sp>
        <p:nvSpPr>
          <p:cNvPr id="6" name="Text 3"/>
          <p:cNvSpPr/>
          <p:nvPr/>
        </p:nvSpPr>
        <p:spPr>
          <a:xfrm>
            <a:off x="1500545" y="4036457"/>
            <a:ext cx="2619732"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Atenção em Produção</a:t>
            </a:r>
            <a:endParaRPr lang="en-US" sz="1950" dirty="0"/>
          </a:p>
        </p:txBody>
      </p:sp>
      <p:sp>
        <p:nvSpPr>
          <p:cNvPr id="7" name="Text 4"/>
          <p:cNvSpPr/>
          <p:nvPr/>
        </p:nvSpPr>
        <p:spPr>
          <a:xfrm>
            <a:off x="1500545" y="4544973"/>
            <a:ext cx="12137708"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aplicações profissionais, seria mais adequado usar bibliotecas como UUID para gerar identificadores verdadeiramente únicos e aleatórios. Nossa abordagem funciona para este exercício, mas pode ter problemas se tarefas forem deletadas.</a:t>
            </a:r>
            <a:endParaRPr lang="en-US" sz="1550" dirty="0"/>
          </a:p>
        </p:txBody>
      </p:sp>
      <p:sp>
        <p:nvSpPr>
          <p:cNvPr id="8" name="Text 5"/>
          <p:cNvSpPr/>
          <p:nvPr/>
        </p:nvSpPr>
        <p:spPr>
          <a:xfrm>
            <a:off x="793790" y="5681067"/>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 campo </a:t>
            </a:r>
            <a:r>
              <a:rPr lang="en-US" sz="1550" b="1" dirty="0">
                <a:solidFill>
                  <a:srgbClr val="000000"/>
                </a:solidFill>
                <a:latin typeface="Varela Round" pitchFamily="34" charset="0"/>
                <a:ea typeface="Varela Round" pitchFamily="34" charset="-122"/>
                <a:cs typeface="Varela Round" pitchFamily="34" charset="-120"/>
              </a:rPr>
              <a:t>completed</a:t>
            </a:r>
            <a:r>
              <a:rPr lang="en-US" sz="1550" dirty="0">
                <a:solidFill>
                  <a:srgbClr val="000000"/>
                </a:solidFill>
                <a:latin typeface="Varela Round" pitchFamily="34" charset="0"/>
                <a:ea typeface="Varela Round" pitchFamily="34" charset="-122"/>
                <a:cs typeface="Varela Round" pitchFamily="34" charset="-120"/>
              </a:rPr>
              <a:t> sempre começa como </a:t>
            </a:r>
            <a:r>
              <a:rPr lang="en-US" sz="1550" dirty="0">
                <a:solidFill>
                  <a:srgbClr val="000000"/>
                </a:solidFill>
                <a:highlight>
                  <a:srgbClr val="F2F2F2"/>
                </a:highlight>
                <a:latin typeface="Consolas" pitchFamily="34" charset="0"/>
                <a:ea typeface="Consolas" pitchFamily="34" charset="-122"/>
                <a:cs typeface="Consolas" pitchFamily="34" charset="-120"/>
              </a:rPr>
              <a:t>false</a:t>
            </a:r>
            <a:r>
              <a:rPr lang="en-US" sz="1550" dirty="0">
                <a:solidFill>
                  <a:srgbClr val="000000"/>
                </a:solidFill>
                <a:latin typeface="Varela Round" pitchFamily="34" charset="0"/>
                <a:ea typeface="Varela Round" pitchFamily="34" charset="-122"/>
                <a:cs typeface="Varela Round" pitchFamily="34" charset="-120"/>
              </a:rPr>
              <a:t> (tarefa não concluída), e o </a:t>
            </a:r>
            <a:r>
              <a:rPr lang="en-US" sz="1550" b="1" dirty="0">
                <a:solidFill>
                  <a:srgbClr val="000000"/>
                </a:solidFill>
                <a:latin typeface="Varela Round" pitchFamily="34" charset="0"/>
                <a:ea typeface="Varela Round" pitchFamily="34" charset="-122"/>
                <a:cs typeface="Varela Round" pitchFamily="34" charset="-120"/>
              </a:rPr>
              <a:t>text</a:t>
            </a:r>
            <a:r>
              <a:rPr lang="en-US" sz="1550" dirty="0">
                <a:solidFill>
                  <a:srgbClr val="000000"/>
                </a:solidFill>
                <a:latin typeface="Varela Round" pitchFamily="34" charset="0"/>
                <a:ea typeface="Varela Round" pitchFamily="34" charset="-122"/>
                <a:cs typeface="Varela Round" pitchFamily="34" charset="-120"/>
              </a:rPr>
              <a:t> vem do nosso estado de input. Como o nome da propriedade e o valor são iguais, podemos usar a sintaxe abreviada do ES6.</a:t>
            </a:r>
            <a:endParaRPr lang="en-US" sz="15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93790" y="1418153"/>
            <a:ext cx="9519880"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Atualizando o Estado de Forma Imutável</a:t>
            </a:r>
            <a:endParaRPr lang="en-US" sz="3900" dirty="0"/>
          </a:p>
        </p:txBody>
      </p:sp>
      <p:sp>
        <p:nvSpPr>
          <p:cNvPr id="3" name="Text 1"/>
          <p:cNvSpPr/>
          <p:nvPr/>
        </p:nvSpPr>
        <p:spPr>
          <a:xfrm>
            <a:off x="793790" y="2335887"/>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Após criar a nova tarefa, precisamos adicioná-la ao estado. Aqui está um conceito crucial do React: </a:t>
            </a:r>
            <a:r>
              <a:rPr lang="en-US" sz="1550" b="1" dirty="0">
                <a:solidFill>
                  <a:srgbClr val="000000"/>
                </a:solidFill>
                <a:latin typeface="Varela Round" pitchFamily="34" charset="0"/>
                <a:ea typeface="Varela Round" pitchFamily="34" charset="-122"/>
                <a:cs typeface="Varela Round" pitchFamily="34" charset="-120"/>
              </a:rPr>
              <a:t>nunca modificamos o estado diretamente</a:t>
            </a:r>
            <a:r>
              <a:rPr lang="en-US" sz="1550" dirty="0">
                <a:solidFill>
                  <a:srgbClr val="000000"/>
                </a:solidFill>
                <a:latin typeface="Varela Round" pitchFamily="34" charset="0"/>
                <a:ea typeface="Varela Round" pitchFamily="34" charset="-122"/>
                <a:cs typeface="Varela Round" pitchFamily="34" charset="-120"/>
              </a:rPr>
              <a:t>. Não podemos usar </a:t>
            </a:r>
            <a:r>
              <a:rPr lang="en-US" sz="1550" dirty="0">
                <a:solidFill>
                  <a:srgbClr val="000000"/>
                </a:solidFill>
                <a:highlight>
                  <a:srgbClr val="F2F2F2"/>
                </a:highlight>
                <a:latin typeface="Consolas" pitchFamily="34" charset="0"/>
                <a:ea typeface="Consolas" pitchFamily="34" charset="-122"/>
                <a:cs typeface="Consolas" pitchFamily="34" charset="-120"/>
              </a:rPr>
              <a:t>tasks.push(newTask)</a:t>
            </a:r>
            <a:r>
              <a:rPr lang="en-US" sz="1550" dirty="0">
                <a:solidFill>
                  <a:srgbClr val="000000"/>
                </a:solidFill>
                <a:latin typeface="Varela Round" pitchFamily="34" charset="0"/>
                <a:ea typeface="Varela Round" pitchFamily="34" charset="-122"/>
                <a:cs typeface="Varela Round" pitchFamily="34" charset="-120"/>
              </a:rPr>
              <a:t> porque isso modifica o array original.</a:t>
            </a:r>
            <a:endParaRPr lang="en-US" sz="1550" dirty="0"/>
          </a:p>
        </p:txBody>
      </p:sp>
      <p:sp>
        <p:nvSpPr>
          <p:cNvPr id="4" name="Text 2"/>
          <p:cNvSpPr/>
          <p:nvPr/>
        </p:nvSpPr>
        <p:spPr>
          <a:xfrm>
            <a:off x="793790" y="3201829"/>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vez disso, criamos um novo array copiando todos os elementos existentes e adicionando a nova tarefa no final:</a:t>
            </a:r>
            <a:endParaRPr lang="en-US" sz="1550" dirty="0"/>
          </a:p>
        </p:txBody>
      </p:sp>
      <p:sp>
        <p:nvSpPr>
          <p:cNvPr id="5" name="Shape 3"/>
          <p:cNvSpPr/>
          <p:nvPr/>
        </p:nvSpPr>
        <p:spPr>
          <a:xfrm>
            <a:off x="793790" y="3742611"/>
            <a:ext cx="13042821" cy="2202894"/>
          </a:xfrm>
          <a:prstGeom prst="roundRect">
            <a:avLst>
              <a:gd name="adj" fmla="val 3784"/>
            </a:avLst>
          </a:prstGeom>
          <a:solidFill>
            <a:srgbClr val="F2F2F2"/>
          </a:solidFill>
          <a:ln/>
        </p:spPr>
      </p:sp>
      <p:sp>
        <p:nvSpPr>
          <p:cNvPr id="6" name="Shape 4"/>
          <p:cNvSpPr/>
          <p:nvPr/>
        </p:nvSpPr>
        <p:spPr>
          <a:xfrm>
            <a:off x="783908" y="3742611"/>
            <a:ext cx="13062585" cy="2202894"/>
          </a:xfrm>
          <a:prstGeom prst="roundRect">
            <a:avLst>
              <a:gd name="adj" fmla="val 1351"/>
            </a:avLst>
          </a:prstGeom>
          <a:solidFill>
            <a:schemeClr val="bg2">
              <a:lumMod val="25000"/>
            </a:schemeClr>
          </a:solidFill>
          <a:ln/>
        </p:spPr>
      </p:sp>
      <p:sp>
        <p:nvSpPr>
          <p:cNvPr id="7" name="Text 5"/>
          <p:cNvSpPr/>
          <p:nvPr/>
        </p:nvSpPr>
        <p:spPr>
          <a:xfrm>
            <a:off x="982266" y="3891439"/>
            <a:ext cx="12665869" cy="1905238"/>
          </a:xfrm>
          <a:prstGeom prst="rect">
            <a:avLst/>
          </a:prstGeom>
          <a:noFill/>
          <a:ln/>
        </p:spPr>
        <p:txBody>
          <a:bodyPr wrap="square" lIns="0" tIns="0" rIns="0" bIns="0" rtlCol="0" anchor="t"/>
          <a:lstStyle/>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addTask</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 </a:t>
            </a:r>
            <a:r>
              <a:rPr lang="pt-BR" sz="1600" b="0" dirty="0">
                <a:solidFill>
                  <a:srgbClr val="FF79C6"/>
                </a:solidFill>
                <a:effectLst/>
                <a:latin typeface="Consolas" panose="020B0609020204030204" pitchFamily="49" charset="0"/>
              </a:rPr>
              <a:t>=&gt;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newTask</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 id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tasks.length</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1</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completed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false</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text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a:t>
            </a:r>
          </a:p>
          <a:p>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setTasks</a:t>
            </a:r>
            <a:r>
              <a:rPr lang="pt-BR" sz="1600" b="0" dirty="0">
                <a:solidFill>
                  <a:srgbClr val="F8F8F2"/>
                </a:solidFill>
                <a:effectLst/>
                <a:latin typeface="Consolas" panose="020B0609020204030204" pitchFamily="49" charset="0"/>
              </a:rPr>
              <a:t>([</a:t>
            </a:r>
            <a:r>
              <a:rPr lang="pt-BR" sz="1600" b="0" dirty="0">
                <a:solidFill>
                  <a:srgbClr val="FF79C6"/>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tasks</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newTask</a:t>
            </a:r>
            <a:r>
              <a:rPr lang="pt-BR" sz="1600" b="0" dirty="0">
                <a:solidFill>
                  <a:srgbClr val="F8F8F2"/>
                </a:solidFill>
                <a:effectLst/>
                <a:latin typeface="Consolas" panose="020B0609020204030204" pitchFamily="49" charset="0"/>
              </a:rPr>
              <a:t>])</a:t>
            </a:r>
          </a:p>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p:txBody>
      </p:sp>
      <p:sp>
        <p:nvSpPr>
          <p:cNvPr id="8" name="Text 6"/>
          <p:cNvSpPr/>
          <p:nvPr/>
        </p:nvSpPr>
        <p:spPr>
          <a:xfrm>
            <a:off x="793790" y="6168747"/>
            <a:ext cx="13042821" cy="64269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 operador spread (</a:t>
            </a:r>
            <a:r>
              <a:rPr lang="en-US" sz="1550" dirty="0">
                <a:solidFill>
                  <a:srgbClr val="000000"/>
                </a:solidFill>
                <a:highlight>
                  <a:srgbClr val="F2F2F2"/>
                </a:highlight>
                <a:latin typeface="Consolas" pitchFamily="34" charset="0"/>
                <a:ea typeface="Consolas" pitchFamily="34" charset="-122"/>
                <a:cs typeface="Consolas" pitchFamily="34" charset="-120"/>
              </a:rPr>
              <a:t>...</a:t>
            </a:r>
            <a:r>
              <a:rPr lang="en-US" sz="1550" dirty="0">
                <a:solidFill>
                  <a:srgbClr val="000000"/>
                </a:solidFill>
                <a:latin typeface="Varela Round" pitchFamily="34" charset="0"/>
                <a:ea typeface="Varela Round" pitchFamily="34" charset="-122"/>
                <a:cs typeface="Varela Round" pitchFamily="34" charset="-120"/>
              </a:rPr>
              <a:t>) copia todos os elementos do array original, e então adicionamos o novo item. Isso cria um array diferente na memória, permitindo que o React detecte a mudança e atualize a interface.</a:t>
            </a:r>
            <a:endParaRPr lang="en-US" sz="15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793790" y="1613059"/>
            <a:ext cx="6722150"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Limpando o Campo de Input</a:t>
            </a:r>
            <a:endParaRPr lang="en-US" sz="3900" dirty="0"/>
          </a:p>
        </p:txBody>
      </p:sp>
      <p:sp>
        <p:nvSpPr>
          <p:cNvPr id="3" name="Text 1"/>
          <p:cNvSpPr/>
          <p:nvPr/>
        </p:nvSpPr>
        <p:spPr>
          <a:xfrm>
            <a:off x="793790" y="2312432"/>
            <a:ext cx="4409123"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Melhorando a Experiência do Usuário</a:t>
            </a:r>
            <a:endParaRPr lang="en-US" sz="1950" dirty="0"/>
          </a:p>
        </p:txBody>
      </p:sp>
      <p:sp>
        <p:nvSpPr>
          <p:cNvPr id="4" name="Text 2"/>
          <p:cNvSpPr/>
          <p:nvPr/>
        </p:nvSpPr>
        <p:spPr>
          <a:xfrm>
            <a:off x="793790" y="292024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Após adicionar uma tarefa, é uma boa prática limpar o campo de texto automaticamente. Isso prepara a interface para a próxima entrada e fornece feedback visual de que a ação foi concluída com sucesso.</a:t>
            </a:r>
            <a:endParaRPr lang="en-US" sz="1550" dirty="0"/>
          </a:p>
        </p:txBody>
      </p:sp>
      <p:sp>
        <p:nvSpPr>
          <p:cNvPr id="5" name="Shape 3"/>
          <p:cNvSpPr/>
          <p:nvPr/>
        </p:nvSpPr>
        <p:spPr>
          <a:xfrm>
            <a:off x="793790" y="3778568"/>
            <a:ext cx="13042821" cy="2837974"/>
          </a:xfrm>
          <a:prstGeom prst="roundRect">
            <a:avLst>
              <a:gd name="adj" fmla="val 2937"/>
            </a:avLst>
          </a:prstGeom>
          <a:solidFill>
            <a:srgbClr val="F2F2F2"/>
          </a:solidFill>
          <a:ln/>
        </p:spPr>
      </p:sp>
      <p:sp>
        <p:nvSpPr>
          <p:cNvPr id="6" name="Shape 4"/>
          <p:cNvSpPr/>
          <p:nvPr/>
        </p:nvSpPr>
        <p:spPr>
          <a:xfrm>
            <a:off x="783908" y="3778568"/>
            <a:ext cx="13062585" cy="2837974"/>
          </a:xfrm>
          <a:prstGeom prst="roundRect">
            <a:avLst>
              <a:gd name="adj" fmla="val 1049"/>
            </a:avLst>
          </a:prstGeom>
          <a:solidFill>
            <a:schemeClr val="bg2">
              <a:lumMod val="25000"/>
            </a:schemeClr>
          </a:solidFill>
          <a:ln/>
        </p:spPr>
      </p:sp>
      <p:sp>
        <p:nvSpPr>
          <p:cNvPr id="7" name="Text 5"/>
          <p:cNvSpPr/>
          <p:nvPr/>
        </p:nvSpPr>
        <p:spPr>
          <a:xfrm>
            <a:off x="982266" y="3927396"/>
            <a:ext cx="12665869" cy="2540318"/>
          </a:xfrm>
          <a:prstGeom prst="rect">
            <a:avLst/>
          </a:prstGeom>
          <a:noFill/>
          <a:ln/>
        </p:spPr>
        <p:txBody>
          <a:bodyPr wrap="square" lIns="0" tIns="0" rIns="0" bIns="0" rtlCol="0" anchor="t"/>
          <a:lstStyle/>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addTask</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 </a:t>
            </a:r>
            <a:r>
              <a:rPr lang="pt-BR" sz="1600" b="0" dirty="0">
                <a:solidFill>
                  <a:srgbClr val="FF79C6"/>
                </a:solidFill>
                <a:effectLst/>
                <a:latin typeface="Consolas" panose="020B0609020204030204" pitchFamily="49" charset="0"/>
              </a:rPr>
              <a:t>=&gt;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newTask</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 id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tasks.length</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1</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completed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false</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text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a:t>
            </a:r>
          </a:p>
          <a:p>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setTasks</a:t>
            </a:r>
            <a:r>
              <a:rPr lang="pt-BR" sz="1600" b="0" dirty="0">
                <a:solidFill>
                  <a:srgbClr val="F8F8F2"/>
                </a:solidFill>
                <a:effectLst/>
                <a:latin typeface="Consolas" panose="020B0609020204030204" pitchFamily="49" charset="0"/>
              </a:rPr>
              <a:t>([</a:t>
            </a:r>
            <a:r>
              <a:rPr lang="pt-BR" sz="1600" b="0" dirty="0">
                <a:solidFill>
                  <a:srgbClr val="FF79C6"/>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tasks</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newTask</a:t>
            </a:r>
            <a:r>
              <a:rPr lang="pt-BR" sz="1600" b="0" dirty="0">
                <a:solidFill>
                  <a:srgbClr val="F8F8F2"/>
                </a:solidFill>
                <a:effectLst/>
                <a:latin typeface="Consolas" panose="020B0609020204030204" pitchFamily="49" charset="0"/>
              </a:rPr>
              <a:t>])</a:t>
            </a:r>
          </a:p>
          <a:p>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setText</a:t>
            </a:r>
            <a:r>
              <a:rPr lang="pt-BR" sz="1600" b="0" dirty="0">
                <a:solidFill>
                  <a:srgbClr val="F8F8F2"/>
                </a:solidFill>
                <a:effectLst/>
                <a:latin typeface="Consolas" panose="020B0609020204030204" pitchFamily="49" charset="0"/>
              </a:rPr>
              <a:t>(</a:t>
            </a:r>
            <a:r>
              <a:rPr lang="pt-BR" sz="1600" b="0" dirty="0">
                <a:solidFill>
                  <a:srgbClr val="E9F284"/>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6272A4"/>
                </a:solidFill>
                <a:effectLst/>
                <a:latin typeface="Consolas" panose="020B0609020204030204" pitchFamily="49" charset="0"/>
              </a:rPr>
              <a:t>// Limpa o input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a:t>
            </a:r>
          </a:p>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22483"/>
            <a:ext cx="7556421" cy="1240155"/>
          </a:xfrm>
          <a:prstGeom prst="rect">
            <a:avLst/>
          </a:prstGeom>
          <a:noFill/>
          <a:ln/>
        </p:spPr>
        <p:txBody>
          <a:bodyPr wrap="squar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Fazendo a Lista de Tarefas Funcionar com React</a:t>
            </a:r>
            <a:endParaRPr lang="en-US" sz="3900" dirty="0"/>
          </a:p>
        </p:txBody>
      </p:sp>
      <p:sp>
        <p:nvSpPr>
          <p:cNvPr id="4" name="Text 1"/>
          <p:cNvSpPr/>
          <p:nvPr/>
        </p:nvSpPr>
        <p:spPr>
          <a:xfrm>
            <a:off x="793790" y="4260294"/>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Desenvolvendo uma aplicação completa com conceitos fundamentais do React Native</a:t>
            </a:r>
            <a:endParaRPr lang="en-US" sz="1550" dirty="0"/>
          </a:p>
        </p:txBody>
      </p:sp>
      <p:sp>
        <p:nvSpPr>
          <p:cNvPr id="5" name="Shape 2"/>
          <p:cNvSpPr/>
          <p:nvPr/>
        </p:nvSpPr>
        <p:spPr>
          <a:xfrm>
            <a:off x="793790" y="5126236"/>
            <a:ext cx="1168241" cy="373142"/>
          </a:xfrm>
          <a:prstGeom prst="roundRect">
            <a:avLst>
              <a:gd name="adj" fmla="val 17872"/>
            </a:avLst>
          </a:prstGeom>
          <a:solidFill>
            <a:srgbClr val="D2F1F9"/>
          </a:solidFill>
          <a:ln/>
        </p:spPr>
      </p:sp>
      <p:sp>
        <p:nvSpPr>
          <p:cNvPr id="6" name="Text 3"/>
          <p:cNvSpPr/>
          <p:nvPr/>
        </p:nvSpPr>
        <p:spPr>
          <a:xfrm>
            <a:off x="912852" y="5185767"/>
            <a:ext cx="93011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SENAI 2026</a:t>
            </a:r>
            <a:endParaRPr lang="en-US" sz="1250" dirty="0"/>
          </a:p>
        </p:txBody>
      </p:sp>
      <p:sp>
        <p:nvSpPr>
          <p:cNvPr id="7" name="Shape 4"/>
          <p:cNvSpPr/>
          <p:nvPr/>
        </p:nvSpPr>
        <p:spPr>
          <a:xfrm>
            <a:off x="2061210" y="5118616"/>
            <a:ext cx="2886075" cy="388382"/>
          </a:xfrm>
          <a:prstGeom prst="roundRect">
            <a:avLst>
              <a:gd name="adj" fmla="val 17171"/>
            </a:avLst>
          </a:prstGeom>
          <a:noFill/>
          <a:ln w="7620">
            <a:solidFill>
              <a:srgbClr val="54C8E8"/>
            </a:solidFill>
            <a:prstDash val="solid"/>
          </a:ln>
        </p:spPr>
      </p:sp>
      <p:sp>
        <p:nvSpPr>
          <p:cNvPr id="8" name="Text 5"/>
          <p:cNvSpPr/>
          <p:nvPr/>
        </p:nvSpPr>
        <p:spPr>
          <a:xfrm>
            <a:off x="2187893" y="5185767"/>
            <a:ext cx="2632710" cy="254079"/>
          </a:xfrm>
          <a:prstGeom prst="rect">
            <a:avLst/>
          </a:prstGeom>
          <a:noFill/>
          <a:ln/>
        </p:spPr>
        <p:txBody>
          <a:bodyPr wrap="none" lIns="0" tIns="0" rIns="0" bIns="0" rtlCol="0" anchor="t"/>
          <a:lstStyle/>
          <a:p>
            <a:pPr marL="0" indent="0" algn="l">
              <a:lnSpc>
                <a:spcPts val="2000"/>
              </a:lnSpc>
              <a:buNone/>
            </a:pPr>
            <a:r>
              <a:rPr lang="en-US" sz="1250" dirty="0">
                <a:solidFill>
                  <a:srgbClr val="54C8E8"/>
                </a:solidFill>
                <a:latin typeface="Varela Round" pitchFamily="34" charset="0"/>
                <a:ea typeface="Varela Round" pitchFamily="34" charset="-122"/>
                <a:cs typeface="Varela Round" pitchFamily="34" charset="-120"/>
              </a:rPr>
              <a:t>DESENVOLVIMENTO FRONT-END</a:t>
            </a:r>
            <a:endParaRPr lang="en-US" sz="12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793790" y="1115735"/>
            <a:ext cx="7390924"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Conectando a Função ao Botão</a:t>
            </a:r>
            <a:endParaRPr lang="en-US" sz="3900" dirty="0"/>
          </a:p>
        </p:txBody>
      </p:sp>
      <p:sp>
        <p:nvSpPr>
          <p:cNvPr id="3" name="Text 1"/>
          <p:cNvSpPr/>
          <p:nvPr/>
        </p:nvSpPr>
        <p:spPr>
          <a:xfrm>
            <a:off x="793790" y="2132648"/>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Agora que temos nossa função </a:t>
            </a:r>
            <a:r>
              <a:rPr lang="en-US" sz="1550" b="1" dirty="0">
                <a:solidFill>
                  <a:srgbClr val="000000"/>
                </a:solidFill>
                <a:latin typeface="Varela Round" pitchFamily="34" charset="0"/>
                <a:ea typeface="Varela Round" pitchFamily="34" charset="-122"/>
                <a:cs typeface="Varela Round" pitchFamily="34" charset="-120"/>
              </a:rPr>
              <a:t>addTask</a:t>
            </a:r>
            <a:r>
              <a:rPr lang="en-US" sz="1550" dirty="0">
                <a:solidFill>
                  <a:srgbClr val="000000"/>
                </a:solidFill>
                <a:latin typeface="Varela Round" pitchFamily="34" charset="0"/>
                <a:ea typeface="Varela Round" pitchFamily="34" charset="-122"/>
                <a:cs typeface="Varela Round" pitchFamily="34" charset="-120"/>
              </a:rPr>
              <a:t> completa, precisamos conectá-la ao botão. No componente </a:t>
            </a:r>
            <a:r>
              <a:rPr lang="en-US" sz="1550" b="1" dirty="0">
                <a:solidFill>
                  <a:srgbClr val="000000"/>
                </a:solidFill>
                <a:latin typeface="Varela Round" pitchFamily="34" charset="0"/>
                <a:ea typeface="Varela Round" pitchFamily="34" charset="-122"/>
                <a:cs typeface="Varela Round" pitchFamily="34" charset="-120"/>
              </a:rPr>
              <a:t>Task.jsx </a:t>
            </a:r>
            <a:r>
              <a:rPr lang="en-US" sz="1550" dirty="0">
                <a:solidFill>
                  <a:srgbClr val="000000"/>
                </a:solidFill>
                <a:latin typeface="Varela Round" pitchFamily="34" charset="0"/>
                <a:ea typeface="Varela Round" pitchFamily="34" charset="-122"/>
                <a:cs typeface="Varela Round" pitchFamily="34" charset="-120"/>
              </a:rPr>
              <a:t>iremos receber além do </a:t>
            </a:r>
            <a:r>
              <a:rPr lang="en-US" sz="1550" b="1" dirty="0">
                <a:solidFill>
                  <a:srgbClr val="000000"/>
                </a:solidFill>
                <a:latin typeface="Varela Round" pitchFamily="34" charset="0"/>
                <a:ea typeface="Varela Round" pitchFamily="34" charset="-122"/>
                <a:cs typeface="Varela Round" pitchFamily="34" charset="-120"/>
              </a:rPr>
              <a:t>text</a:t>
            </a:r>
            <a:r>
              <a:rPr lang="en-US" sz="1550" dirty="0">
                <a:solidFill>
                  <a:srgbClr val="000000"/>
                </a:solidFill>
                <a:latin typeface="Varela Round" pitchFamily="34" charset="0"/>
                <a:ea typeface="Varela Round" pitchFamily="34" charset="-122"/>
                <a:cs typeface="Varela Round" pitchFamily="34" charset="-120"/>
              </a:rPr>
              <a:t>,  o </a:t>
            </a:r>
            <a:r>
              <a:rPr lang="en-US" sz="1550" b="1" dirty="0">
                <a:solidFill>
                  <a:srgbClr val="000000"/>
                </a:solidFill>
                <a:latin typeface="Varela Round" pitchFamily="34" charset="0"/>
                <a:ea typeface="Varela Round" pitchFamily="34" charset="-122"/>
                <a:cs typeface="Varela Round" pitchFamily="34" charset="-120"/>
              </a:rPr>
              <a:t>completed :</a:t>
            </a:r>
            <a:endParaRPr lang="en-US" sz="1550" dirty="0"/>
          </a:p>
        </p:txBody>
      </p:sp>
      <p:sp>
        <p:nvSpPr>
          <p:cNvPr id="4" name="Shape 2"/>
          <p:cNvSpPr/>
          <p:nvPr/>
        </p:nvSpPr>
        <p:spPr>
          <a:xfrm>
            <a:off x="793790" y="2990969"/>
            <a:ext cx="13042821" cy="615196"/>
          </a:xfrm>
          <a:prstGeom prst="roundRect">
            <a:avLst>
              <a:gd name="adj" fmla="val 13550"/>
            </a:avLst>
          </a:prstGeom>
          <a:solidFill>
            <a:srgbClr val="F2F2F2"/>
          </a:solidFill>
          <a:ln/>
        </p:spPr>
      </p:sp>
      <p:sp>
        <p:nvSpPr>
          <p:cNvPr id="5" name="Shape 3"/>
          <p:cNvSpPr/>
          <p:nvPr/>
        </p:nvSpPr>
        <p:spPr>
          <a:xfrm>
            <a:off x="783908" y="2990969"/>
            <a:ext cx="13062585" cy="615196"/>
          </a:xfrm>
          <a:prstGeom prst="roundRect">
            <a:avLst>
              <a:gd name="adj" fmla="val 4839"/>
            </a:avLst>
          </a:prstGeom>
          <a:solidFill>
            <a:schemeClr val="bg2">
              <a:lumMod val="25000"/>
            </a:schemeClr>
          </a:solidFill>
          <a:ln/>
        </p:spPr>
      </p:sp>
      <p:sp>
        <p:nvSpPr>
          <p:cNvPr id="6" name="Text 4"/>
          <p:cNvSpPr/>
          <p:nvPr/>
        </p:nvSpPr>
        <p:spPr>
          <a:xfrm>
            <a:off x="982266" y="3139797"/>
            <a:ext cx="12665869" cy="317540"/>
          </a:xfrm>
          <a:prstGeom prst="rect">
            <a:avLst/>
          </a:prstGeom>
          <a:noFill/>
          <a:ln/>
        </p:spPr>
        <p:txBody>
          <a:bodyPr wrap="none" lIns="0" tIns="0" rIns="0" bIns="0" rtlCol="0" anchor="t"/>
          <a:lstStyle/>
          <a:p>
            <a:r>
              <a:rPr lang="en-US" sz="1600" b="0" dirty="0">
                <a:solidFill>
                  <a:srgbClr val="FF79C6"/>
                </a:solidFill>
                <a:effectLst/>
                <a:latin typeface="Consolas" panose="020B0609020204030204" pitchFamily="49" charset="0"/>
              </a:rPr>
              <a:t>export</a:t>
            </a:r>
            <a:r>
              <a:rPr lang="en-US" sz="1600" b="0" dirty="0">
                <a:solidFill>
                  <a:srgbClr val="F8F8F2"/>
                </a:solidFill>
                <a:effectLst/>
                <a:latin typeface="Consolas" panose="020B0609020204030204" pitchFamily="49" charset="0"/>
              </a:rPr>
              <a:t> </a:t>
            </a:r>
            <a:r>
              <a:rPr lang="en-US" sz="1600" b="0" dirty="0">
                <a:solidFill>
                  <a:srgbClr val="FF79C6"/>
                </a:solidFill>
                <a:effectLst/>
                <a:latin typeface="Consolas" panose="020B0609020204030204" pitchFamily="49" charset="0"/>
              </a:rPr>
              <a:t>default</a:t>
            </a:r>
            <a:r>
              <a:rPr lang="en-US" sz="1600" b="0" dirty="0">
                <a:solidFill>
                  <a:srgbClr val="F8F8F2"/>
                </a:solidFill>
                <a:effectLst/>
                <a:latin typeface="Consolas" panose="020B0609020204030204" pitchFamily="49" charset="0"/>
              </a:rPr>
              <a:t> </a:t>
            </a:r>
            <a:r>
              <a:rPr lang="en-US" sz="1600" b="0" dirty="0">
                <a:solidFill>
                  <a:srgbClr val="FF79C6"/>
                </a:solidFill>
                <a:effectLst/>
                <a:latin typeface="Consolas" panose="020B0609020204030204" pitchFamily="49" charset="0"/>
              </a:rPr>
              <a:t>function</a:t>
            </a:r>
            <a:r>
              <a:rPr lang="en-US" sz="1600" b="0" dirty="0">
                <a:solidFill>
                  <a:srgbClr val="F8F8F2"/>
                </a:solidFill>
                <a:effectLst/>
                <a:latin typeface="Consolas" panose="020B0609020204030204" pitchFamily="49" charset="0"/>
              </a:rPr>
              <a:t> </a:t>
            </a:r>
            <a:r>
              <a:rPr lang="en-US" sz="1600" b="0" dirty="0">
                <a:solidFill>
                  <a:srgbClr val="50FA7B"/>
                </a:solidFill>
                <a:effectLst/>
                <a:latin typeface="Consolas" panose="020B0609020204030204" pitchFamily="49" charset="0"/>
              </a:rPr>
              <a:t>Task</a:t>
            </a:r>
            <a:r>
              <a:rPr lang="en-US" sz="1600" b="0" dirty="0">
                <a:solidFill>
                  <a:srgbClr val="F8F8F2"/>
                </a:solidFill>
                <a:effectLst/>
                <a:latin typeface="Consolas" panose="020B0609020204030204" pitchFamily="49" charset="0"/>
              </a:rPr>
              <a:t>({ </a:t>
            </a:r>
            <a:r>
              <a:rPr lang="en-US" sz="1600" b="0" i="1" dirty="0">
                <a:solidFill>
                  <a:srgbClr val="FFB86C"/>
                </a:solidFill>
                <a:effectLst/>
                <a:latin typeface="Consolas" panose="020B0609020204030204" pitchFamily="49" charset="0"/>
              </a:rPr>
              <a:t>text</a:t>
            </a:r>
            <a:r>
              <a:rPr lang="en-US" sz="1600" b="0" dirty="0">
                <a:solidFill>
                  <a:srgbClr val="F8F8F2"/>
                </a:solidFill>
                <a:effectLst/>
                <a:latin typeface="Consolas" panose="020B0609020204030204" pitchFamily="49" charset="0"/>
              </a:rPr>
              <a:t>, </a:t>
            </a:r>
            <a:r>
              <a:rPr lang="en-US" sz="1600" b="0" i="1" dirty="0">
                <a:solidFill>
                  <a:srgbClr val="FFB86C"/>
                </a:solidFill>
                <a:effectLst/>
                <a:latin typeface="Consolas" panose="020B0609020204030204" pitchFamily="49" charset="0"/>
              </a:rPr>
              <a:t>completed</a:t>
            </a:r>
            <a:r>
              <a:rPr lang="en-US" sz="1600" b="0" dirty="0">
                <a:solidFill>
                  <a:srgbClr val="F8F8F2"/>
                </a:solidFill>
                <a:effectLst/>
                <a:latin typeface="Consolas" panose="020B0609020204030204" pitchFamily="49" charset="0"/>
              </a:rPr>
              <a:t> }) {</a:t>
            </a:r>
          </a:p>
        </p:txBody>
      </p:sp>
      <p:sp>
        <p:nvSpPr>
          <p:cNvPr id="7" name="Text 5"/>
          <p:cNvSpPr/>
          <p:nvPr/>
        </p:nvSpPr>
        <p:spPr>
          <a:xfrm>
            <a:off x="793790" y="3829407"/>
            <a:ext cx="13042821" cy="317540"/>
          </a:xfrm>
          <a:prstGeom prst="rect">
            <a:avLst/>
          </a:prstGeom>
          <a:noFill/>
          <a:ln/>
        </p:spPr>
        <p:txBody>
          <a:bodyPr wrap="none" lIns="0" tIns="0" rIns="0" bIns="0" rtlCol="0" anchor="t"/>
          <a:lstStyle/>
          <a:p>
            <a:pPr marL="0" indent="0" algn="l">
              <a:lnSpc>
                <a:spcPts val="2500"/>
              </a:lnSpc>
              <a:buNone/>
            </a:pPr>
            <a:r>
              <a:rPr lang="en-US" sz="1550" dirty="0" err="1">
                <a:solidFill>
                  <a:srgbClr val="000000"/>
                </a:solidFill>
                <a:latin typeface="Varela Round" pitchFamily="34" charset="0"/>
                <a:ea typeface="Varela Round" pitchFamily="34" charset="-122"/>
                <a:cs typeface="Varela Round" pitchFamily="34" charset="-120"/>
              </a:rPr>
              <a:t>Em</a:t>
            </a:r>
            <a:r>
              <a:rPr lang="en-US" sz="1550" dirty="0">
                <a:solidFill>
                  <a:srgbClr val="000000"/>
                </a:solidFill>
                <a:latin typeface="Varela Round" pitchFamily="34" charset="0"/>
                <a:ea typeface="Varela Round" pitchFamily="34" charset="-122"/>
                <a:cs typeface="Varela Round" pitchFamily="34" charset="-120"/>
              </a:rPr>
              <a:t>  </a:t>
            </a:r>
            <a:r>
              <a:rPr lang="en-US" sz="1550" dirty="0" err="1">
                <a:solidFill>
                  <a:srgbClr val="000000"/>
                </a:solidFill>
                <a:latin typeface="Varela Round" pitchFamily="34" charset="0"/>
                <a:ea typeface="Varela Round" pitchFamily="34" charset="-122"/>
                <a:cs typeface="Varela Round" pitchFamily="34" charset="-120"/>
              </a:rPr>
              <a:t>index.jsx</a:t>
            </a:r>
            <a:r>
              <a:rPr lang="en-US" sz="1550" dirty="0">
                <a:solidFill>
                  <a:srgbClr val="000000"/>
                </a:solidFill>
                <a:latin typeface="Varela Round" pitchFamily="34" charset="0"/>
                <a:ea typeface="Varela Round" pitchFamily="34" charset="-122"/>
                <a:cs typeface="Varela Round" pitchFamily="34" charset="-120"/>
              </a:rPr>
              <a:t>, iremos também passar além do text, o completed:</a:t>
            </a:r>
            <a:endParaRPr lang="en-US" sz="1550" dirty="0"/>
          </a:p>
        </p:txBody>
      </p:sp>
      <p:sp>
        <p:nvSpPr>
          <p:cNvPr id="8" name="Shape 6"/>
          <p:cNvSpPr/>
          <p:nvPr/>
        </p:nvSpPr>
        <p:spPr>
          <a:xfrm>
            <a:off x="793790" y="4370189"/>
            <a:ext cx="13042821" cy="1885355"/>
          </a:xfrm>
          <a:prstGeom prst="roundRect">
            <a:avLst>
              <a:gd name="adj" fmla="val 4421"/>
            </a:avLst>
          </a:prstGeom>
          <a:solidFill>
            <a:srgbClr val="F2F2F2"/>
          </a:solidFill>
          <a:ln/>
        </p:spPr>
      </p:sp>
      <p:sp>
        <p:nvSpPr>
          <p:cNvPr id="9" name="Shape 7"/>
          <p:cNvSpPr/>
          <p:nvPr/>
        </p:nvSpPr>
        <p:spPr>
          <a:xfrm>
            <a:off x="783908" y="4370189"/>
            <a:ext cx="13062585" cy="1885355"/>
          </a:xfrm>
          <a:prstGeom prst="roundRect">
            <a:avLst>
              <a:gd name="adj" fmla="val 1579"/>
            </a:avLst>
          </a:prstGeom>
          <a:solidFill>
            <a:schemeClr val="bg2">
              <a:lumMod val="25000"/>
            </a:schemeClr>
          </a:solidFill>
          <a:ln/>
        </p:spPr>
      </p:sp>
      <p:sp>
        <p:nvSpPr>
          <p:cNvPr id="10" name="Text 8"/>
          <p:cNvSpPr/>
          <p:nvPr/>
        </p:nvSpPr>
        <p:spPr>
          <a:xfrm>
            <a:off x="982266" y="4519017"/>
            <a:ext cx="12665869" cy="1587698"/>
          </a:xfrm>
          <a:prstGeom prst="rect">
            <a:avLst/>
          </a:prstGeom>
          <a:noFill/>
          <a:ln/>
        </p:spPr>
        <p:txBody>
          <a:bodyPr wrap="square" lIns="0" tIns="0" rIns="0" bIns="0" rtlCol="0" anchor="t"/>
          <a:lstStyle/>
          <a:p>
            <a:r>
              <a:rPr lang="pt-BR" sz="1600" b="0" dirty="0">
                <a:solidFill>
                  <a:srgbClr val="F8F8F2"/>
                </a:solidFill>
                <a:effectLst/>
                <a:latin typeface="Consolas" panose="020B0609020204030204" pitchFamily="49" charset="0"/>
              </a:rPr>
              <a:t>&lt;</a:t>
            </a:r>
            <a:r>
              <a:rPr lang="pt-BR" sz="1600" b="0" i="1" dirty="0" err="1">
                <a:solidFill>
                  <a:srgbClr val="8BE9FD"/>
                </a:solidFill>
                <a:effectLst/>
                <a:latin typeface="Consolas" panose="020B0609020204030204" pitchFamily="49" charset="0"/>
              </a:rPr>
              <a:t>FlatList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a:solidFill>
                  <a:srgbClr val="50FA7B"/>
                </a:solidFill>
                <a:effectLst/>
                <a:latin typeface="Consolas" panose="020B0609020204030204" pitchFamily="49" charset="0"/>
              </a:rPr>
              <a:t>data</a:t>
            </a:r>
            <a:r>
              <a:rPr lang="pt-BR" sz="1600" b="0" dirty="0">
                <a:solidFill>
                  <a:srgbClr val="FF79C6"/>
                </a:solidFill>
                <a:effectLst/>
                <a:latin typeface="Consolas" panose="020B0609020204030204" pitchFamily="49" charset="0"/>
              </a:rPr>
              <a:t>={</a:t>
            </a:r>
            <a:r>
              <a:rPr lang="pt-BR" sz="1600" b="0" dirty="0" err="1">
                <a:solidFill>
                  <a:srgbClr val="BD93F9"/>
                </a:solidFill>
                <a:effectLst/>
                <a:latin typeface="Consolas" panose="020B0609020204030204" pitchFamily="49" charset="0"/>
              </a:rPr>
              <a:t>tasks</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keyExtractor</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a:t>
            </a:r>
            <a:r>
              <a:rPr lang="pt-BR" sz="1600" b="0" i="1" dirty="0">
                <a:solidFill>
                  <a:srgbClr val="FFB86C"/>
                </a:solidFill>
                <a:effectLst/>
                <a:latin typeface="Consolas" panose="020B0609020204030204" pitchFamily="49" charset="0"/>
              </a:rPr>
              <a:t>item</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=&gt;</a:t>
            </a:r>
            <a:r>
              <a:rPr lang="pt-BR" sz="1600" b="0" dirty="0">
                <a:solidFill>
                  <a:srgbClr val="F8F8F2"/>
                </a:solidFill>
                <a:effectLst/>
                <a:latin typeface="Consolas" panose="020B0609020204030204" pitchFamily="49" charset="0"/>
              </a:rPr>
              <a:t> </a:t>
            </a:r>
            <a:r>
              <a:rPr lang="pt-BR" sz="1600" b="0" i="1" dirty="0" err="1">
                <a:solidFill>
                  <a:srgbClr val="FFB86C"/>
                </a:solidFill>
                <a:effectLst/>
                <a:latin typeface="Consolas" panose="020B0609020204030204" pitchFamily="49" charset="0"/>
              </a:rPr>
              <a:t>item</a:t>
            </a:r>
            <a:r>
              <a:rPr lang="pt-BR" sz="1600" b="0" dirty="0" err="1">
                <a:solidFill>
                  <a:srgbClr val="F8F8F2"/>
                </a:solidFill>
                <a:effectLst/>
                <a:latin typeface="Consolas" panose="020B0609020204030204" pitchFamily="49" charset="0"/>
              </a:rPr>
              <a:t>.id.</a:t>
            </a:r>
            <a:r>
              <a:rPr lang="pt-BR" sz="1600" b="0" dirty="0" err="1">
                <a:solidFill>
                  <a:srgbClr val="50FA7B"/>
                </a:solidFill>
                <a:effectLst/>
                <a:latin typeface="Consolas" panose="020B0609020204030204" pitchFamily="49" charset="0"/>
              </a:rPr>
              <a:t>toString</a:t>
            </a:r>
            <a:r>
              <a:rPr lang="pt-BR" sz="1600" b="0" dirty="0">
                <a:solidFill>
                  <a:srgbClr val="F8F8F2"/>
                </a:solidFill>
                <a:effectLst/>
                <a:latin typeface="Consolas" panose="020B0609020204030204" pitchFamily="49" charset="0"/>
              </a:rPr>
              <a:t>()</a:t>
            </a: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renderItem</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i="1" dirty="0">
                <a:solidFill>
                  <a:srgbClr val="FFB86C"/>
                </a:solidFill>
                <a:effectLst/>
                <a:latin typeface="Consolas" panose="020B0609020204030204" pitchFamily="49" charset="0"/>
              </a:rPr>
              <a:t>item</a:t>
            </a:r>
            <a:r>
              <a:rPr lang="pt-BR" sz="1600" b="0" dirty="0">
                <a:solidFill>
                  <a:srgbClr val="F8F8F2"/>
                </a:solidFill>
                <a:effectLst/>
                <a:latin typeface="Consolas" panose="020B0609020204030204" pitchFamily="49" charset="0"/>
              </a:rPr>
              <a:t> }) </a:t>
            </a:r>
            <a:r>
              <a:rPr lang="pt-BR" sz="1600" b="0" dirty="0">
                <a:solidFill>
                  <a:srgbClr val="FF79C6"/>
                </a:solidFill>
                <a:effectLst/>
                <a:latin typeface="Consolas" panose="020B0609020204030204" pitchFamily="49" charset="0"/>
              </a:rPr>
              <a:t>=&gt;</a:t>
            </a:r>
            <a:r>
              <a:rPr lang="pt-BR" sz="1600" b="0" dirty="0">
                <a:solidFill>
                  <a:srgbClr val="F8F8F2"/>
                </a:solidFill>
                <a:effectLst/>
                <a:latin typeface="Consolas" panose="020B0609020204030204" pitchFamily="49" charset="0"/>
              </a:rPr>
              <a:t> &lt;</a:t>
            </a:r>
            <a:r>
              <a:rPr lang="pt-BR" sz="1600" b="0" i="1" dirty="0" err="1">
                <a:solidFill>
                  <a:srgbClr val="8BE9FD"/>
                </a:solidFill>
                <a:effectLst/>
                <a:latin typeface="Consolas" panose="020B0609020204030204" pitchFamily="49" charset="0"/>
              </a:rPr>
              <a:t>Task</a:t>
            </a:r>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text</a:t>
            </a:r>
            <a:r>
              <a:rPr lang="pt-BR" sz="1600" b="0" dirty="0">
                <a:solidFill>
                  <a:srgbClr val="FF79C6"/>
                </a:solidFill>
                <a:effectLst/>
                <a:latin typeface="Consolas" panose="020B0609020204030204" pitchFamily="49" charset="0"/>
              </a:rPr>
              <a:t>={</a:t>
            </a:r>
            <a:r>
              <a:rPr lang="pt-BR" sz="1600" b="0" i="1" dirty="0" err="1">
                <a:solidFill>
                  <a:srgbClr val="FFB86C"/>
                </a:solidFill>
                <a:effectLst/>
                <a:latin typeface="Consolas" panose="020B0609020204030204" pitchFamily="49" charset="0"/>
              </a:rPr>
              <a:t>item</a:t>
            </a:r>
            <a:r>
              <a:rPr lang="pt-BR" sz="1600" b="0" dirty="0" err="1">
                <a:solidFill>
                  <a:srgbClr val="F8F8F2"/>
                </a:solidFill>
                <a:effectLst/>
                <a:latin typeface="Consolas" panose="020B0609020204030204" pitchFamily="49" charset="0"/>
              </a:rPr>
              <a:t>.text</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completed</a:t>
            </a:r>
            <a:r>
              <a:rPr lang="pt-BR" sz="1600" b="0" dirty="0">
                <a:solidFill>
                  <a:srgbClr val="FF79C6"/>
                </a:solidFill>
                <a:effectLst/>
                <a:latin typeface="Consolas" panose="020B0609020204030204" pitchFamily="49" charset="0"/>
              </a:rPr>
              <a:t>={</a:t>
            </a:r>
            <a:r>
              <a:rPr lang="pt-BR" sz="1600" b="0" i="1" dirty="0" err="1">
                <a:solidFill>
                  <a:srgbClr val="FFB86C"/>
                </a:solidFill>
                <a:effectLst/>
                <a:latin typeface="Consolas" panose="020B0609020204030204" pitchFamily="49" charset="0"/>
              </a:rPr>
              <a:t>item</a:t>
            </a:r>
            <a:r>
              <a:rPr lang="pt-BR" sz="1600" b="0" dirty="0" err="1">
                <a:solidFill>
                  <a:srgbClr val="F8F8F2"/>
                </a:solidFill>
                <a:effectLst/>
                <a:latin typeface="Consolas" panose="020B0609020204030204" pitchFamily="49" charset="0"/>
              </a:rPr>
              <a:t>.completed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/&gt;</a:t>
            </a: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/&gt;</a:t>
            </a:r>
          </a:p>
        </p:txBody>
      </p:sp>
      <p:sp>
        <p:nvSpPr>
          <p:cNvPr id="11" name="Text 9"/>
          <p:cNvSpPr/>
          <p:nvPr/>
        </p:nvSpPr>
        <p:spPr>
          <a:xfrm>
            <a:off x="793790" y="647878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Quando o usuário pressiona o botão, a função é executada: uma nova tarefa é criada, adicionada à lista, e o campo é limpo. A FlatList automaticamente re-renderiza mostrando a nova tarefa porque o estado </a:t>
            </a:r>
            <a:r>
              <a:rPr lang="en-US" sz="1550" b="1" dirty="0">
                <a:solidFill>
                  <a:srgbClr val="000000"/>
                </a:solidFill>
                <a:latin typeface="Varela Round" pitchFamily="34" charset="0"/>
                <a:ea typeface="Varela Round" pitchFamily="34" charset="-122"/>
                <a:cs typeface="Varela Round" pitchFamily="34" charset="-120"/>
              </a:rPr>
              <a:t>tasks</a:t>
            </a:r>
            <a:r>
              <a:rPr lang="en-US" sz="1550" dirty="0">
                <a:solidFill>
                  <a:srgbClr val="000000"/>
                </a:solidFill>
                <a:latin typeface="Varela Round" pitchFamily="34" charset="0"/>
                <a:ea typeface="Varela Round" pitchFamily="34" charset="-122"/>
                <a:cs typeface="Varela Round" pitchFamily="34" charset="-120"/>
              </a:rPr>
              <a:t> mudou.</a:t>
            </a:r>
            <a:endParaRPr lang="en-US" sz="15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793790" y="1606867"/>
            <a:ext cx="13042821" cy="1240155"/>
          </a:xfrm>
          <a:prstGeom prst="rect">
            <a:avLst/>
          </a:prstGeom>
          <a:noFill/>
          <a:ln/>
        </p:spPr>
        <p:txBody>
          <a:bodyPr wrap="squar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Trocando a cor de fundo dos ícones para itens completos</a:t>
            </a:r>
            <a:endParaRPr lang="en-US" sz="3900" dirty="0"/>
          </a:p>
        </p:txBody>
      </p:sp>
      <p:sp>
        <p:nvSpPr>
          <p:cNvPr id="3" name="Text 1"/>
          <p:cNvSpPr/>
          <p:nvPr/>
        </p:nvSpPr>
        <p:spPr>
          <a:xfrm>
            <a:off x="793790" y="3243858"/>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Em Task.jsx, iremos criar um ternário para trocar a cor de fundo do ícone, se o item da lista </a:t>
            </a:r>
            <a:r>
              <a:rPr lang="en-US" sz="1550" b="1" dirty="0">
                <a:solidFill>
                  <a:srgbClr val="000000"/>
                </a:solidFill>
                <a:latin typeface="Varela Round" pitchFamily="34" charset="0"/>
                <a:ea typeface="Varela Round" pitchFamily="34" charset="-122"/>
                <a:cs typeface="Varela Round" pitchFamily="34" charset="-120"/>
              </a:rPr>
              <a:t>completed </a:t>
            </a:r>
            <a:r>
              <a:rPr lang="en-US" sz="1550" dirty="0">
                <a:solidFill>
                  <a:srgbClr val="000000"/>
                </a:solidFill>
                <a:latin typeface="Varela Round" pitchFamily="34" charset="0"/>
                <a:ea typeface="Varela Round" pitchFamily="34" charset="-122"/>
                <a:cs typeface="Varela Round" pitchFamily="34" charset="-120"/>
              </a:rPr>
              <a:t>estiver com o valor </a:t>
            </a:r>
            <a:r>
              <a:rPr lang="en-US" sz="1550" b="1" dirty="0">
                <a:solidFill>
                  <a:srgbClr val="000000"/>
                </a:solidFill>
                <a:latin typeface="Varela Round" pitchFamily="34" charset="0"/>
                <a:ea typeface="Varela Round" pitchFamily="34" charset="-122"/>
                <a:cs typeface="Varela Round" pitchFamily="34" charset="-120"/>
              </a:rPr>
              <a:t>true</a:t>
            </a:r>
            <a:r>
              <a:rPr lang="en-US" sz="1550" dirty="0">
                <a:solidFill>
                  <a:srgbClr val="000000"/>
                </a:solidFill>
                <a:latin typeface="Varela Round" pitchFamily="34" charset="0"/>
                <a:ea typeface="Varela Round" pitchFamily="34" charset="-122"/>
                <a:cs typeface="Varela Round" pitchFamily="34" charset="-120"/>
              </a:rPr>
              <a:t>,  iremos mostrar a cor de fundo primária, senão, se o valor for </a:t>
            </a:r>
            <a:r>
              <a:rPr lang="en-US" sz="1550" b="1" dirty="0">
                <a:solidFill>
                  <a:srgbClr val="000000"/>
                </a:solidFill>
                <a:latin typeface="Varela Round" pitchFamily="34" charset="0"/>
                <a:ea typeface="Varela Round" pitchFamily="34" charset="-122"/>
                <a:cs typeface="Varela Round" pitchFamily="34" charset="-120"/>
              </a:rPr>
              <a:t>false, </a:t>
            </a:r>
            <a:r>
              <a:rPr lang="en-US" sz="1550" dirty="0">
                <a:solidFill>
                  <a:srgbClr val="000000"/>
                </a:solidFill>
                <a:latin typeface="Varela Round" pitchFamily="34" charset="0"/>
                <a:ea typeface="Varela Round" pitchFamily="34" charset="-122"/>
                <a:cs typeface="Varela Round" pitchFamily="34" charset="-120"/>
              </a:rPr>
              <a:t>iremos mostrar a cor de fundo cinza.</a:t>
            </a:r>
            <a:endParaRPr lang="en-US" sz="1550" dirty="0"/>
          </a:p>
        </p:txBody>
      </p:sp>
      <p:sp>
        <p:nvSpPr>
          <p:cNvPr id="4" name="Shape 2"/>
          <p:cNvSpPr/>
          <p:nvPr/>
        </p:nvSpPr>
        <p:spPr>
          <a:xfrm>
            <a:off x="793790" y="4102179"/>
            <a:ext cx="13042821" cy="2520434"/>
          </a:xfrm>
          <a:prstGeom prst="roundRect">
            <a:avLst>
              <a:gd name="adj" fmla="val 3307"/>
            </a:avLst>
          </a:prstGeom>
          <a:solidFill>
            <a:srgbClr val="F2F2F2"/>
          </a:solidFill>
          <a:ln/>
        </p:spPr>
      </p:sp>
      <p:sp>
        <p:nvSpPr>
          <p:cNvPr id="5" name="Shape 3"/>
          <p:cNvSpPr/>
          <p:nvPr/>
        </p:nvSpPr>
        <p:spPr>
          <a:xfrm>
            <a:off x="783908" y="4102179"/>
            <a:ext cx="13062585" cy="2520434"/>
          </a:xfrm>
          <a:prstGeom prst="roundRect">
            <a:avLst>
              <a:gd name="adj" fmla="val 1181"/>
            </a:avLst>
          </a:prstGeom>
          <a:solidFill>
            <a:schemeClr val="bg2">
              <a:lumMod val="25000"/>
            </a:schemeClr>
          </a:solidFill>
          <a:ln/>
        </p:spPr>
      </p:sp>
      <p:sp>
        <p:nvSpPr>
          <p:cNvPr id="6" name="Text 4"/>
          <p:cNvSpPr/>
          <p:nvPr/>
        </p:nvSpPr>
        <p:spPr>
          <a:xfrm>
            <a:off x="982266" y="4251008"/>
            <a:ext cx="12665869" cy="2222778"/>
          </a:xfrm>
          <a:prstGeom prst="rect">
            <a:avLst/>
          </a:prstGeom>
          <a:noFill/>
          <a:ln/>
        </p:spPr>
        <p:txBody>
          <a:bodyPr wrap="square" lIns="0" tIns="0" rIns="0" bIns="0" rtlCol="0" anchor="t"/>
          <a:lstStyle/>
          <a:p>
            <a:r>
              <a:rPr lang="pt-BR" sz="1600" b="0" dirty="0">
                <a:solidFill>
                  <a:srgbClr val="F8F8F2"/>
                </a:solidFill>
                <a:effectLst/>
                <a:latin typeface="Consolas" panose="020B0609020204030204" pitchFamily="49" charset="0"/>
              </a:rPr>
              <a:t>&lt;</a:t>
            </a:r>
            <a:r>
              <a:rPr lang="pt-BR" sz="1600" b="0" i="1" dirty="0" err="1">
                <a:solidFill>
                  <a:srgbClr val="8BE9FD"/>
                </a:solidFill>
                <a:effectLst/>
                <a:latin typeface="Consolas" panose="020B0609020204030204" pitchFamily="49" charset="0"/>
              </a:rPr>
              <a:t>Pressable</a:t>
            </a:r>
            <a:r>
              <a:rPr lang="pt-BR" sz="1600" b="0" dirty="0">
                <a:solidFill>
                  <a:srgbClr val="F8F8F2"/>
                </a:solidFill>
                <a:effectLst/>
                <a:latin typeface="Consolas" panose="020B0609020204030204" pitchFamily="49" charset="0"/>
              </a:rPr>
              <a:t>&gt;</a:t>
            </a:r>
          </a:p>
          <a:p>
            <a:r>
              <a:rPr lang="pt-BR" sz="1600" b="0" dirty="0">
                <a:solidFill>
                  <a:srgbClr val="F8F8F2"/>
                </a:solidFill>
                <a:effectLst/>
                <a:latin typeface="Consolas" panose="020B0609020204030204" pitchFamily="49" charset="0"/>
              </a:rPr>
              <a:t>     &lt;</a:t>
            </a:r>
            <a:r>
              <a:rPr lang="pt-BR" sz="1600" b="0" i="1" dirty="0" err="1">
                <a:solidFill>
                  <a:srgbClr val="8BE9FD"/>
                </a:solidFill>
                <a:effectLst/>
                <a:latin typeface="Consolas" panose="020B0609020204030204" pitchFamily="49" charset="0"/>
              </a:rPr>
              <a:t>Ionicons</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name</a:t>
            </a:r>
            <a:r>
              <a:rPr lang="pt-BR" sz="1600" b="0" dirty="0">
                <a:solidFill>
                  <a:srgbClr val="FF79C6"/>
                </a:solidFill>
                <a:effectLst/>
                <a:latin typeface="Consolas" panose="020B0609020204030204" pitchFamily="49" charset="0"/>
              </a:rPr>
              <a:t>=</a:t>
            </a:r>
            <a:r>
              <a:rPr lang="pt-BR" sz="1600" b="0" dirty="0">
                <a:solidFill>
                  <a:srgbClr val="E9F284"/>
                </a:solidFill>
                <a:effectLst/>
                <a:latin typeface="Consolas" panose="020B0609020204030204" pitchFamily="49" charset="0"/>
              </a:rPr>
              <a:t>"</a:t>
            </a:r>
            <a:r>
              <a:rPr lang="pt-BR" sz="1600" b="0" dirty="0" err="1">
                <a:solidFill>
                  <a:srgbClr val="F1FA8C"/>
                </a:solidFill>
                <a:effectLst/>
                <a:latin typeface="Consolas" panose="020B0609020204030204" pitchFamily="49" charset="0"/>
              </a:rPr>
              <a:t>checkmark-circle</a:t>
            </a:r>
            <a:r>
              <a:rPr lang="pt-BR" sz="1600" b="0" dirty="0">
                <a:solidFill>
                  <a:srgbClr val="E9F284"/>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size</a:t>
            </a:r>
            <a:r>
              <a:rPr lang="pt-BR" sz="1600" b="0" dirty="0">
                <a:solidFill>
                  <a:srgbClr val="FF79C6"/>
                </a:solidFill>
                <a:effectLst/>
                <a:latin typeface="Consolas" panose="020B0609020204030204" pitchFamily="49" charset="0"/>
              </a:rPr>
              <a:t>={</a:t>
            </a:r>
            <a:r>
              <a:rPr lang="pt-BR" sz="1600" b="0" dirty="0">
                <a:solidFill>
                  <a:srgbClr val="BD93F9"/>
                </a:solidFill>
                <a:effectLst/>
                <a:latin typeface="Consolas" panose="020B0609020204030204" pitchFamily="49" charset="0"/>
              </a:rPr>
              <a:t>32</a:t>
            </a: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a:solidFill>
                  <a:srgbClr val="50FA7B"/>
                </a:solidFill>
                <a:effectLst/>
                <a:latin typeface="Consolas" panose="020B0609020204030204" pitchFamily="49" charset="0"/>
              </a:rPr>
              <a:t>color</a:t>
            </a:r>
            <a:r>
              <a:rPr lang="pt-BR" sz="1600" b="0" dirty="0">
                <a:solidFill>
                  <a:srgbClr val="FF79C6"/>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completed</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colors</a:t>
            </a:r>
            <a:r>
              <a:rPr lang="pt-BR" sz="1600" b="0" dirty="0" err="1">
                <a:solidFill>
                  <a:srgbClr val="F8F8F2"/>
                </a:solidFill>
                <a:effectLst/>
                <a:latin typeface="Consolas" panose="020B0609020204030204" pitchFamily="49" charset="0"/>
              </a:rPr>
              <a:t>.primary</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E9F284"/>
                </a:solidFill>
                <a:effectLst/>
                <a:latin typeface="Consolas" panose="020B0609020204030204" pitchFamily="49" charset="0"/>
              </a:rPr>
              <a:t>"</a:t>
            </a:r>
            <a:r>
              <a:rPr lang="pt-BR" sz="1600" b="0" dirty="0" err="1">
                <a:solidFill>
                  <a:srgbClr val="F1FA8C"/>
                </a:solidFill>
                <a:effectLst/>
                <a:latin typeface="Consolas" panose="020B0609020204030204" pitchFamily="49" charset="0"/>
              </a:rPr>
              <a:t>gray</a:t>
            </a:r>
            <a:r>
              <a:rPr lang="pt-BR" sz="1600" b="0" dirty="0">
                <a:solidFill>
                  <a:srgbClr val="E9F284"/>
                </a:solidFill>
                <a:effectLst/>
                <a:latin typeface="Consolas" panose="020B0609020204030204" pitchFamily="49" charset="0"/>
              </a:rPr>
              <a:t>"</a:t>
            </a: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/&gt;</a:t>
            </a:r>
          </a:p>
          <a:p>
            <a:r>
              <a:rPr lang="pt-BR" sz="1600" b="0" dirty="0">
                <a:solidFill>
                  <a:srgbClr val="F8F8F2"/>
                </a:solidFill>
                <a:effectLst/>
                <a:latin typeface="Consolas" panose="020B0609020204030204" pitchFamily="49" charset="0"/>
              </a:rPr>
              <a:t>&lt;/</a:t>
            </a:r>
            <a:r>
              <a:rPr lang="pt-BR" sz="1600" b="0" i="1" dirty="0" err="1">
                <a:solidFill>
                  <a:srgbClr val="8BE9FD"/>
                </a:solidFill>
                <a:effectLst/>
                <a:latin typeface="Consolas" panose="020B0609020204030204" pitchFamily="49" charset="0"/>
              </a:rPr>
              <a:t>Pressable</a:t>
            </a:r>
            <a:r>
              <a:rPr lang="pt-BR" sz="1600" b="0" dirty="0">
                <a:solidFill>
                  <a:srgbClr val="F8F8F2"/>
                </a:solidFill>
                <a:effectLst/>
                <a:latin typeface="Consolas" panose="020B0609020204030204" pitchFamily="49" charset="0"/>
              </a:rPr>
              <a:t>&gt;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570905"/>
            <a:ext cx="7556421" cy="1054179"/>
          </a:xfrm>
          <a:prstGeom prst="rect">
            <a:avLst/>
          </a:prstGeom>
          <a:noFill/>
          <a:ln/>
        </p:spPr>
        <p:txBody>
          <a:bodyPr wrap="square" lIns="0" tIns="0" rIns="0" bIns="0" rtlCol="0" anchor="t"/>
          <a:lstStyle/>
          <a:p>
            <a:pPr marL="0" indent="0" algn="l">
              <a:lnSpc>
                <a:spcPts val="4150"/>
              </a:lnSpc>
              <a:buNone/>
            </a:pPr>
            <a:r>
              <a:rPr lang="en-US" sz="3300" b="1" dirty="0">
                <a:solidFill>
                  <a:srgbClr val="0082AD"/>
                </a:solidFill>
                <a:latin typeface="Varela Round Bold" pitchFamily="34" charset="0"/>
                <a:ea typeface="Varela Round Bold" pitchFamily="34" charset="-122"/>
                <a:cs typeface="Varela Round Bold" pitchFamily="34" charset="-120"/>
              </a:rPr>
              <a:t>Renderização Condicional do Ícone no componente Task</a:t>
            </a:r>
            <a:endParaRPr lang="en-US" sz="3300" dirty="0"/>
          </a:p>
        </p:txBody>
      </p:sp>
      <p:sp>
        <p:nvSpPr>
          <p:cNvPr id="4" name="Text 1"/>
          <p:cNvSpPr/>
          <p:nvPr/>
        </p:nvSpPr>
        <p:spPr>
          <a:xfrm>
            <a:off x="6280190" y="1840111"/>
            <a:ext cx="7556421" cy="499348"/>
          </a:xfrm>
          <a:prstGeom prst="rect">
            <a:avLst/>
          </a:prstGeom>
          <a:noFill/>
          <a:ln/>
        </p:spPr>
        <p:txBody>
          <a:bodyPr wrap="square" lIns="0" tIns="0" rIns="0" bIns="0" rtlCol="0" anchor="t"/>
          <a:lstStyle/>
          <a:p>
            <a:pPr marL="0" indent="0" algn="l">
              <a:lnSpc>
                <a:spcPts val="1950"/>
              </a:lnSpc>
              <a:buNone/>
            </a:pPr>
            <a:r>
              <a:rPr lang="en-US" sz="1300" dirty="0">
                <a:solidFill>
                  <a:srgbClr val="000000"/>
                </a:solidFill>
                <a:latin typeface="Varela Round" pitchFamily="34" charset="0"/>
                <a:ea typeface="Varela Round" pitchFamily="34" charset="-122"/>
                <a:cs typeface="Varela Round" pitchFamily="34" charset="-120"/>
              </a:rPr>
              <a:t>Agora podemos usar o estado </a:t>
            </a:r>
            <a:r>
              <a:rPr lang="en-US" sz="1300" b="1" dirty="0">
                <a:solidFill>
                  <a:srgbClr val="000000"/>
                </a:solidFill>
                <a:latin typeface="Varela Round" pitchFamily="34" charset="0"/>
                <a:ea typeface="Varela Round" pitchFamily="34" charset="-122"/>
                <a:cs typeface="Varela Round" pitchFamily="34" charset="-120"/>
              </a:rPr>
              <a:t>completed</a:t>
            </a:r>
            <a:r>
              <a:rPr lang="en-US" sz="1300" dirty="0">
                <a:solidFill>
                  <a:srgbClr val="000000"/>
                </a:solidFill>
                <a:latin typeface="Varela Round" pitchFamily="34" charset="0"/>
                <a:ea typeface="Varela Round" pitchFamily="34" charset="-122"/>
                <a:cs typeface="Varela Round" pitchFamily="34" charset="-120"/>
              </a:rPr>
              <a:t> para mudar a aparência visual da tarefa. Utilizamos um operador ternário para escolher a cor do ícone:</a:t>
            </a:r>
            <a:endParaRPr lang="en-US" sz="1300" dirty="0"/>
          </a:p>
        </p:txBody>
      </p:sp>
      <p:sp>
        <p:nvSpPr>
          <p:cNvPr id="5" name="Shape 2"/>
          <p:cNvSpPr/>
          <p:nvPr/>
        </p:nvSpPr>
        <p:spPr>
          <a:xfrm>
            <a:off x="6280190" y="2500670"/>
            <a:ext cx="7556421" cy="4247674"/>
          </a:xfrm>
          <a:prstGeom prst="roundRect">
            <a:avLst>
              <a:gd name="adj" fmla="val 1668"/>
            </a:avLst>
          </a:prstGeom>
          <a:solidFill>
            <a:srgbClr val="F2F2F2"/>
          </a:solidFill>
          <a:ln/>
        </p:spPr>
      </p:sp>
      <p:sp>
        <p:nvSpPr>
          <p:cNvPr id="6" name="Shape 3"/>
          <p:cNvSpPr/>
          <p:nvPr/>
        </p:nvSpPr>
        <p:spPr>
          <a:xfrm>
            <a:off x="6271855" y="2500670"/>
            <a:ext cx="7573089" cy="4247674"/>
          </a:xfrm>
          <a:prstGeom prst="roundRect">
            <a:avLst>
              <a:gd name="adj" fmla="val 596"/>
            </a:avLst>
          </a:prstGeom>
          <a:solidFill>
            <a:schemeClr val="bg2">
              <a:lumMod val="25000"/>
            </a:schemeClr>
          </a:solidFill>
          <a:ln/>
        </p:spPr>
      </p:sp>
      <p:sp>
        <p:nvSpPr>
          <p:cNvPr id="7" name="Text 4"/>
          <p:cNvSpPr/>
          <p:nvPr/>
        </p:nvSpPr>
        <p:spPr>
          <a:xfrm>
            <a:off x="6440448" y="2627114"/>
            <a:ext cx="7235904" cy="3994785"/>
          </a:xfrm>
          <a:prstGeom prst="rect">
            <a:avLst/>
          </a:prstGeom>
          <a:noFill/>
          <a:ln/>
        </p:spPr>
        <p:txBody>
          <a:bodyPr wrap="square" lIns="0" tIns="0" rIns="0" bIns="0" rtlCol="0" anchor="t"/>
          <a:lstStyle/>
          <a:p>
            <a:r>
              <a:rPr lang="pt-BR" sz="1400" b="0" dirty="0">
                <a:solidFill>
                  <a:srgbClr val="FF79C6"/>
                </a:solidFill>
                <a:effectLst/>
                <a:latin typeface="Consolas" panose="020B0609020204030204" pitchFamily="49" charset="0"/>
              </a:rPr>
              <a:t>...</a:t>
            </a:r>
            <a:endParaRPr lang="pt-BR" sz="1400" b="0" dirty="0">
              <a:solidFill>
                <a:srgbClr val="F8F8F2"/>
              </a:solidFill>
              <a:effectLst/>
              <a:latin typeface="Consolas" panose="020B0609020204030204" pitchFamily="49" charset="0"/>
            </a:endParaRPr>
          </a:p>
          <a:p>
            <a:r>
              <a:rPr lang="pt-BR" sz="1400" b="0" dirty="0" err="1">
                <a:solidFill>
                  <a:srgbClr val="FF79C6"/>
                </a:solidFill>
                <a:effectLst/>
                <a:latin typeface="Consolas" panose="020B0609020204030204" pitchFamily="49" charset="0"/>
              </a:rPr>
              <a:t>export</a:t>
            </a:r>
            <a:r>
              <a:rPr lang="pt-BR" sz="1400" b="0" dirty="0">
                <a:solidFill>
                  <a:srgbClr val="F8F8F2"/>
                </a:solidFill>
                <a:effectLst/>
                <a:latin typeface="Consolas" panose="020B0609020204030204" pitchFamily="49" charset="0"/>
              </a:rPr>
              <a:t> </a:t>
            </a:r>
            <a:r>
              <a:rPr lang="pt-BR" sz="1400" b="0" dirty="0">
                <a:solidFill>
                  <a:srgbClr val="FF79C6"/>
                </a:solidFill>
                <a:effectLst/>
                <a:latin typeface="Consolas" panose="020B0609020204030204" pitchFamily="49" charset="0"/>
              </a:rPr>
              <a:t>default</a:t>
            </a:r>
            <a:r>
              <a:rPr lang="pt-BR" sz="1400" b="0" dirty="0">
                <a:solidFill>
                  <a:srgbClr val="F8F8F2"/>
                </a:solidFill>
                <a:effectLst/>
                <a:latin typeface="Consolas" panose="020B0609020204030204" pitchFamily="49" charset="0"/>
              </a:rPr>
              <a:t> </a:t>
            </a:r>
            <a:r>
              <a:rPr lang="pt-BR" sz="1400" b="0" dirty="0" err="1">
                <a:solidFill>
                  <a:srgbClr val="FF79C6"/>
                </a:solidFill>
                <a:effectLst/>
                <a:latin typeface="Consolas" panose="020B0609020204030204" pitchFamily="49" charset="0"/>
              </a:rPr>
              <a:t>function</a:t>
            </a:r>
            <a:r>
              <a:rPr lang="pt-BR" sz="1400" b="0" dirty="0">
                <a:solidFill>
                  <a:srgbClr val="F8F8F2"/>
                </a:solidFill>
                <a:effectLst/>
                <a:latin typeface="Consolas" panose="020B0609020204030204" pitchFamily="49" charset="0"/>
              </a:rPr>
              <a:t> </a:t>
            </a:r>
            <a:r>
              <a:rPr lang="pt-BR" sz="1400" b="0" dirty="0" err="1">
                <a:solidFill>
                  <a:srgbClr val="50FA7B"/>
                </a:solidFill>
                <a:effectLst/>
                <a:latin typeface="Consolas" panose="020B0609020204030204" pitchFamily="49" charset="0"/>
              </a:rPr>
              <a:t>Task</a:t>
            </a:r>
            <a:r>
              <a:rPr lang="pt-BR" sz="1400" b="0" dirty="0">
                <a:solidFill>
                  <a:srgbClr val="F8F8F2"/>
                </a:solidFill>
                <a:effectLst/>
                <a:latin typeface="Consolas" panose="020B0609020204030204" pitchFamily="49" charset="0"/>
              </a:rPr>
              <a:t>({ </a:t>
            </a:r>
            <a:r>
              <a:rPr lang="pt-BR" sz="1400" b="0" i="1" dirty="0" err="1">
                <a:solidFill>
                  <a:srgbClr val="FFB86C"/>
                </a:solidFill>
                <a:effectLst/>
                <a:latin typeface="Consolas" panose="020B0609020204030204" pitchFamily="49" charset="0"/>
              </a:rPr>
              <a:t>text</a:t>
            </a:r>
            <a:r>
              <a:rPr lang="pt-BR" sz="1400" b="0" dirty="0">
                <a:solidFill>
                  <a:srgbClr val="F8F8F2"/>
                </a:solidFill>
                <a:effectLst/>
                <a:latin typeface="Consolas" panose="020B0609020204030204" pitchFamily="49" charset="0"/>
              </a:rPr>
              <a:t>, </a:t>
            </a:r>
            <a:r>
              <a:rPr lang="pt-BR" sz="1400" b="0" i="1" dirty="0" err="1">
                <a:solidFill>
                  <a:srgbClr val="FFB86C"/>
                </a:solidFill>
                <a:effectLst/>
                <a:latin typeface="Consolas" panose="020B0609020204030204" pitchFamily="49" charset="0"/>
              </a:rPr>
              <a:t>initialCompleted</a:t>
            </a:r>
            <a:r>
              <a:rPr lang="pt-BR" sz="1400" b="0" dirty="0">
                <a:solidFill>
                  <a:srgbClr val="F8F8F2"/>
                </a:solidFill>
                <a:effectLst/>
                <a:latin typeface="Consolas" panose="020B0609020204030204" pitchFamily="49" charset="0"/>
              </a:rPr>
              <a:t> }) {</a:t>
            </a:r>
          </a:p>
          <a:p>
            <a:r>
              <a:rPr lang="pt-BR" sz="1400" b="0" dirty="0">
                <a:solidFill>
                  <a:srgbClr val="F8F8F2"/>
                </a:solidFill>
                <a:effectLst/>
                <a:latin typeface="Consolas" panose="020B0609020204030204" pitchFamily="49" charset="0"/>
              </a:rPr>
              <a:t>    </a:t>
            </a:r>
            <a:r>
              <a:rPr lang="pt-BR" sz="1400" b="0" dirty="0" err="1">
                <a:solidFill>
                  <a:srgbClr val="FF79C6"/>
                </a:solidFill>
                <a:effectLst/>
                <a:latin typeface="Consolas" panose="020B0609020204030204" pitchFamily="49" charset="0"/>
              </a:rPr>
              <a:t>const</a:t>
            </a:r>
            <a:r>
              <a:rPr lang="pt-BR" sz="1400" b="0" dirty="0">
                <a:solidFill>
                  <a:srgbClr val="F8F8F2"/>
                </a:solidFill>
                <a:effectLst/>
                <a:latin typeface="Consolas" panose="020B0609020204030204" pitchFamily="49" charset="0"/>
              </a:rPr>
              <a:t> [</a:t>
            </a:r>
            <a:r>
              <a:rPr lang="pt-BR" sz="1400" b="0" dirty="0" err="1">
                <a:solidFill>
                  <a:srgbClr val="BD93F9"/>
                </a:solidFill>
                <a:effectLst/>
                <a:latin typeface="Consolas" panose="020B0609020204030204" pitchFamily="49" charset="0"/>
              </a:rPr>
              <a:t>completed</a:t>
            </a:r>
            <a:r>
              <a:rPr lang="pt-BR" sz="1400" b="0" dirty="0">
                <a:solidFill>
                  <a:srgbClr val="F8F8F2"/>
                </a:solidFill>
                <a:effectLst/>
                <a:latin typeface="Consolas" panose="020B0609020204030204" pitchFamily="49" charset="0"/>
              </a:rPr>
              <a:t>, </a:t>
            </a:r>
            <a:r>
              <a:rPr lang="pt-BR" sz="1400" b="0" dirty="0" err="1">
                <a:solidFill>
                  <a:srgbClr val="BD93F9"/>
                </a:solidFill>
                <a:effectLst/>
                <a:latin typeface="Consolas" panose="020B0609020204030204" pitchFamily="49" charset="0"/>
              </a:rPr>
              <a:t>setCompleted</a:t>
            </a:r>
            <a:r>
              <a:rPr lang="pt-BR" sz="1400" b="0" dirty="0">
                <a:solidFill>
                  <a:srgbClr val="F8F8F2"/>
                </a:solidFill>
                <a:effectLst/>
                <a:latin typeface="Consolas" panose="020B0609020204030204" pitchFamily="49" charset="0"/>
              </a:rPr>
              <a:t>] </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 </a:t>
            </a:r>
            <a:r>
              <a:rPr lang="pt-BR" sz="1400" b="0" dirty="0" err="1">
                <a:solidFill>
                  <a:srgbClr val="50FA7B"/>
                </a:solidFill>
                <a:effectLst/>
                <a:latin typeface="Consolas" panose="020B0609020204030204" pitchFamily="49" charset="0"/>
              </a:rPr>
              <a:t>useState</a:t>
            </a:r>
            <a:r>
              <a:rPr lang="pt-BR" sz="1400" b="0" dirty="0">
                <a:solidFill>
                  <a:srgbClr val="F8F8F2"/>
                </a:solidFill>
                <a:effectLst/>
                <a:latin typeface="Consolas" panose="020B0609020204030204" pitchFamily="49" charset="0"/>
              </a:rPr>
              <a:t>(</a:t>
            </a:r>
            <a:r>
              <a:rPr lang="pt-BR" sz="1400" b="0" i="1" dirty="0" err="1">
                <a:solidFill>
                  <a:srgbClr val="FFB86C"/>
                </a:solidFill>
                <a:effectLst/>
                <a:latin typeface="Consolas" panose="020B0609020204030204" pitchFamily="49" charset="0"/>
              </a:rPr>
              <a:t>initialCompleted</a:t>
            </a:r>
            <a:r>
              <a:rPr lang="pt-BR" sz="1400" b="0" dirty="0">
                <a:solidFill>
                  <a:srgbClr val="F8F8F2"/>
                </a:solidFill>
                <a:effectLst/>
                <a:latin typeface="Consolas" panose="020B0609020204030204" pitchFamily="49" charset="0"/>
              </a:rPr>
              <a:t>)</a:t>
            </a:r>
          </a:p>
          <a:p>
            <a:r>
              <a:rPr lang="pt-BR" sz="1400" b="0" dirty="0">
                <a:solidFill>
                  <a:srgbClr val="F8F8F2"/>
                </a:solidFill>
                <a:effectLst/>
                <a:latin typeface="Consolas" panose="020B0609020204030204" pitchFamily="49" charset="0"/>
              </a:rPr>
              <a:t>    </a:t>
            </a:r>
            <a:r>
              <a:rPr lang="pt-BR" sz="1400" b="0" dirty="0" err="1">
                <a:solidFill>
                  <a:srgbClr val="FF79C6"/>
                </a:solidFill>
                <a:effectLst/>
                <a:latin typeface="Consolas" panose="020B0609020204030204" pitchFamily="49" charset="0"/>
              </a:rPr>
              <a:t>return</a:t>
            </a:r>
            <a:r>
              <a:rPr lang="pt-BR" sz="1400" b="0" dirty="0">
                <a:solidFill>
                  <a:srgbClr val="F8F8F2"/>
                </a:solidFill>
                <a:effectLst/>
                <a:latin typeface="Consolas" panose="020B0609020204030204" pitchFamily="49" charset="0"/>
              </a:rPr>
              <a:t> (</a:t>
            </a:r>
          </a:p>
          <a:p>
            <a:r>
              <a:rPr lang="pt-BR" sz="1400" b="0" dirty="0">
                <a:solidFill>
                  <a:srgbClr val="F8F8F2"/>
                </a:solidFill>
                <a:effectLst/>
                <a:latin typeface="Consolas" panose="020B0609020204030204" pitchFamily="49" charset="0"/>
              </a:rPr>
              <a:t>        &lt;</a:t>
            </a:r>
            <a:r>
              <a:rPr lang="pt-BR" sz="1400" b="0" i="1" dirty="0" err="1">
                <a:solidFill>
                  <a:srgbClr val="8BE9FD"/>
                </a:solidFill>
                <a:effectLst/>
                <a:latin typeface="Consolas" panose="020B0609020204030204" pitchFamily="49" charset="0"/>
              </a:rPr>
              <a:t>View</a:t>
            </a:r>
            <a:r>
              <a:rPr lang="pt-BR" sz="1400" b="0" dirty="0">
                <a:solidFill>
                  <a:srgbClr val="F8F8F2"/>
                </a:solidFill>
                <a:effectLst/>
                <a:latin typeface="Consolas" panose="020B0609020204030204" pitchFamily="49" charset="0"/>
              </a:rPr>
              <a:t> </a:t>
            </a:r>
            <a:r>
              <a:rPr lang="pt-BR" sz="1400" b="0" i="1" dirty="0" err="1">
                <a:solidFill>
                  <a:srgbClr val="50FA7B"/>
                </a:solidFill>
                <a:effectLst/>
                <a:latin typeface="Consolas" panose="020B0609020204030204" pitchFamily="49" charset="0"/>
              </a:rPr>
              <a:t>style</a:t>
            </a:r>
            <a:r>
              <a:rPr lang="pt-BR" sz="1400" b="0" dirty="0">
                <a:solidFill>
                  <a:srgbClr val="FF79C6"/>
                </a:solidFill>
                <a:effectLst/>
                <a:latin typeface="Consolas" panose="020B0609020204030204" pitchFamily="49" charset="0"/>
              </a:rPr>
              <a:t>={</a:t>
            </a:r>
            <a:r>
              <a:rPr lang="pt-BR" sz="1400" b="0" dirty="0" err="1">
                <a:solidFill>
                  <a:srgbClr val="BD93F9"/>
                </a:solidFill>
                <a:effectLst/>
                <a:latin typeface="Consolas" panose="020B0609020204030204" pitchFamily="49" charset="0"/>
              </a:rPr>
              <a:t>style</a:t>
            </a:r>
            <a:r>
              <a:rPr lang="pt-BR" sz="1400" b="0" dirty="0" err="1">
                <a:solidFill>
                  <a:srgbClr val="F8F8F2"/>
                </a:solidFill>
                <a:effectLst/>
                <a:latin typeface="Consolas" panose="020B0609020204030204" pitchFamily="49" charset="0"/>
              </a:rPr>
              <a:t>.rowContainer</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&gt;</a:t>
            </a:r>
          </a:p>
          <a:p>
            <a:r>
              <a:rPr lang="pt-BR" sz="1400" b="0" dirty="0">
                <a:solidFill>
                  <a:srgbClr val="F8F8F2"/>
                </a:solidFill>
                <a:effectLst/>
                <a:latin typeface="Consolas" panose="020B0609020204030204" pitchFamily="49" charset="0"/>
              </a:rPr>
              <a:t>            &lt;</a:t>
            </a:r>
            <a:r>
              <a:rPr lang="pt-BR" sz="1400" b="0" i="1" dirty="0" err="1">
                <a:solidFill>
                  <a:srgbClr val="8BE9FD"/>
                </a:solidFill>
                <a:effectLst/>
                <a:latin typeface="Consolas" panose="020B0609020204030204" pitchFamily="49" charset="0"/>
              </a:rPr>
              <a:t>Pressable</a:t>
            </a:r>
            <a:r>
              <a:rPr lang="pt-BR" sz="1400" b="0" dirty="0">
                <a:solidFill>
                  <a:srgbClr val="F8F8F2"/>
                </a:solidFill>
                <a:effectLst/>
                <a:latin typeface="Consolas" panose="020B0609020204030204" pitchFamily="49" charset="0"/>
              </a:rPr>
              <a:t> </a:t>
            </a:r>
            <a:r>
              <a:rPr lang="pt-BR" sz="1400" b="0" i="1" dirty="0" err="1">
                <a:solidFill>
                  <a:srgbClr val="50FA7B"/>
                </a:solidFill>
                <a:effectLst/>
                <a:latin typeface="Consolas" panose="020B0609020204030204" pitchFamily="49" charset="0"/>
              </a:rPr>
              <a:t>onPress</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&gt;</a:t>
            </a:r>
          </a:p>
          <a:p>
            <a:r>
              <a:rPr lang="pt-BR" sz="1400" b="0" dirty="0">
                <a:solidFill>
                  <a:srgbClr val="F8F8F2"/>
                </a:solidFill>
                <a:effectLst/>
                <a:latin typeface="Consolas" panose="020B0609020204030204" pitchFamily="49" charset="0"/>
              </a:rPr>
              <a:t>                &lt;</a:t>
            </a:r>
            <a:r>
              <a:rPr lang="pt-BR" sz="1400" b="0" i="1" dirty="0" err="1">
                <a:solidFill>
                  <a:srgbClr val="8BE9FD"/>
                </a:solidFill>
                <a:effectLst/>
                <a:latin typeface="Consolas" panose="020B0609020204030204" pitchFamily="49" charset="0"/>
              </a:rPr>
              <a:t>Ionicons</a:t>
            </a:r>
            <a:endParaRPr lang="pt-BR" sz="1400" b="0" dirty="0">
              <a:solidFill>
                <a:srgbClr val="F8F8F2"/>
              </a:solidFill>
              <a:effectLst/>
              <a:latin typeface="Consolas" panose="020B0609020204030204" pitchFamily="49" charset="0"/>
            </a:endParaRPr>
          </a:p>
          <a:p>
            <a:r>
              <a:rPr lang="pt-BR" sz="1400" b="0" dirty="0">
                <a:solidFill>
                  <a:srgbClr val="F8F8F2"/>
                </a:solidFill>
                <a:effectLst/>
                <a:latin typeface="Consolas" panose="020B0609020204030204" pitchFamily="49" charset="0"/>
              </a:rPr>
              <a:t>                    </a:t>
            </a:r>
            <a:r>
              <a:rPr lang="pt-BR" sz="1400" b="0" i="1" dirty="0" err="1">
                <a:solidFill>
                  <a:srgbClr val="50FA7B"/>
                </a:solidFill>
                <a:effectLst/>
                <a:latin typeface="Consolas" panose="020B0609020204030204" pitchFamily="49" charset="0"/>
              </a:rPr>
              <a:t>name</a:t>
            </a:r>
            <a:r>
              <a:rPr lang="pt-BR" sz="1400" b="0" dirty="0">
                <a:solidFill>
                  <a:srgbClr val="FF79C6"/>
                </a:solidFill>
                <a:effectLst/>
                <a:latin typeface="Consolas" panose="020B0609020204030204" pitchFamily="49" charset="0"/>
              </a:rPr>
              <a:t>=</a:t>
            </a:r>
            <a:r>
              <a:rPr lang="pt-BR" sz="1400" b="0" dirty="0">
                <a:solidFill>
                  <a:srgbClr val="E9F284"/>
                </a:solidFill>
                <a:effectLst/>
                <a:latin typeface="Consolas" panose="020B0609020204030204" pitchFamily="49" charset="0"/>
              </a:rPr>
              <a:t>"</a:t>
            </a:r>
            <a:r>
              <a:rPr lang="pt-BR" sz="1400" b="0" dirty="0" err="1">
                <a:solidFill>
                  <a:srgbClr val="F1FA8C"/>
                </a:solidFill>
                <a:effectLst/>
                <a:latin typeface="Consolas" panose="020B0609020204030204" pitchFamily="49" charset="0"/>
              </a:rPr>
              <a:t>checkmark-circle</a:t>
            </a:r>
            <a:r>
              <a:rPr lang="pt-BR" sz="1400" b="0" dirty="0">
                <a:solidFill>
                  <a:srgbClr val="E9F284"/>
                </a:solidFill>
                <a:effectLst/>
                <a:latin typeface="Consolas" panose="020B0609020204030204" pitchFamily="49" charset="0"/>
              </a:rPr>
              <a:t>"</a:t>
            </a:r>
            <a:endParaRPr lang="pt-BR" sz="1400" b="0" dirty="0">
              <a:solidFill>
                <a:srgbClr val="F8F8F2"/>
              </a:solidFill>
              <a:effectLst/>
              <a:latin typeface="Consolas" panose="020B0609020204030204" pitchFamily="49" charset="0"/>
            </a:endParaRPr>
          </a:p>
          <a:p>
            <a:r>
              <a:rPr lang="pt-BR" sz="1400" b="0" dirty="0">
                <a:solidFill>
                  <a:srgbClr val="F8F8F2"/>
                </a:solidFill>
                <a:effectLst/>
                <a:latin typeface="Consolas" panose="020B0609020204030204" pitchFamily="49" charset="0"/>
              </a:rPr>
              <a:t>                    </a:t>
            </a:r>
            <a:r>
              <a:rPr lang="pt-BR" sz="1400" b="0" i="1" dirty="0" err="1">
                <a:solidFill>
                  <a:srgbClr val="50FA7B"/>
                </a:solidFill>
                <a:effectLst/>
                <a:latin typeface="Consolas" panose="020B0609020204030204" pitchFamily="49" charset="0"/>
              </a:rPr>
              <a:t>size</a:t>
            </a:r>
            <a:r>
              <a:rPr lang="pt-BR" sz="1400" b="0" dirty="0">
                <a:solidFill>
                  <a:srgbClr val="FF79C6"/>
                </a:solidFill>
                <a:effectLst/>
                <a:latin typeface="Consolas" panose="020B0609020204030204" pitchFamily="49" charset="0"/>
              </a:rPr>
              <a:t>={</a:t>
            </a:r>
            <a:r>
              <a:rPr lang="pt-BR" sz="1400" b="0" dirty="0">
                <a:solidFill>
                  <a:srgbClr val="BD93F9"/>
                </a:solidFill>
                <a:effectLst/>
                <a:latin typeface="Consolas" panose="020B0609020204030204" pitchFamily="49" charset="0"/>
              </a:rPr>
              <a:t>32</a:t>
            </a:r>
            <a:r>
              <a:rPr lang="pt-BR" sz="1400" b="0" dirty="0">
                <a:solidFill>
                  <a:srgbClr val="FF79C6"/>
                </a:solidFill>
                <a:effectLst/>
                <a:latin typeface="Consolas" panose="020B0609020204030204" pitchFamily="49" charset="0"/>
              </a:rPr>
              <a:t>}</a:t>
            </a:r>
            <a:endParaRPr lang="pt-BR" sz="1400" b="0" dirty="0">
              <a:solidFill>
                <a:srgbClr val="F8F8F2"/>
              </a:solidFill>
              <a:effectLst/>
              <a:latin typeface="Consolas" panose="020B0609020204030204" pitchFamily="49" charset="0"/>
            </a:endParaRPr>
          </a:p>
          <a:p>
            <a:r>
              <a:rPr lang="pt-BR" sz="1400" b="0" dirty="0">
                <a:solidFill>
                  <a:srgbClr val="F8F8F2"/>
                </a:solidFill>
                <a:effectLst/>
                <a:latin typeface="Consolas" panose="020B0609020204030204" pitchFamily="49" charset="0"/>
              </a:rPr>
              <a:t>                    </a:t>
            </a:r>
            <a:r>
              <a:rPr lang="pt-BR" sz="1400" b="0" i="1" dirty="0">
                <a:solidFill>
                  <a:srgbClr val="50FA7B"/>
                </a:solidFill>
                <a:effectLst/>
                <a:latin typeface="Consolas" panose="020B0609020204030204" pitchFamily="49" charset="0"/>
              </a:rPr>
              <a:t>color</a:t>
            </a:r>
            <a:r>
              <a:rPr lang="pt-BR" sz="1400" b="0" dirty="0">
                <a:solidFill>
                  <a:srgbClr val="FF79C6"/>
                </a:solidFill>
                <a:effectLst/>
                <a:latin typeface="Consolas" panose="020B0609020204030204" pitchFamily="49" charset="0"/>
              </a:rPr>
              <a:t>={</a:t>
            </a:r>
            <a:r>
              <a:rPr lang="pt-BR" sz="1400" b="0" dirty="0" err="1">
                <a:solidFill>
                  <a:srgbClr val="BD93F9"/>
                </a:solidFill>
                <a:effectLst/>
                <a:latin typeface="Consolas" panose="020B0609020204030204" pitchFamily="49" charset="0"/>
              </a:rPr>
              <a:t>completed</a:t>
            </a:r>
            <a:r>
              <a:rPr lang="pt-BR" sz="1400" b="0" dirty="0">
                <a:solidFill>
                  <a:srgbClr val="F8F8F2"/>
                </a:solidFill>
                <a:effectLst/>
                <a:latin typeface="Consolas" panose="020B0609020204030204" pitchFamily="49" charset="0"/>
              </a:rPr>
              <a:t> </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 </a:t>
            </a:r>
            <a:r>
              <a:rPr lang="pt-BR" sz="1400" b="0" dirty="0" err="1">
                <a:solidFill>
                  <a:srgbClr val="BD93F9"/>
                </a:solidFill>
                <a:effectLst/>
                <a:latin typeface="Consolas" panose="020B0609020204030204" pitchFamily="49" charset="0"/>
              </a:rPr>
              <a:t>colors</a:t>
            </a:r>
            <a:r>
              <a:rPr lang="pt-BR" sz="1400" b="0" dirty="0" err="1">
                <a:solidFill>
                  <a:srgbClr val="F8F8F2"/>
                </a:solidFill>
                <a:effectLst/>
                <a:latin typeface="Consolas" panose="020B0609020204030204" pitchFamily="49" charset="0"/>
              </a:rPr>
              <a:t>.primary</a:t>
            </a:r>
            <a:r>
              <a:rPr lang="pt-BR" sz="1400" b="0" dirty="0">
                <a:solidFill>
                  <a:srgbClr val="F8F8F2"/>
                </a:solidFill>
                <a:effectLst/>
                <a:latin typeface="Consolas" panose="020B0609020204030204" pitchFamily="49" charset="0"/>
              </a:rPr>
              <a:t> </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 </a:t>
            </a:r>
            <a:r>
              <a:rPr lang="pt-BR" sz="1400" b="0" dirty="0">
                <a:solidFill>
                  <a:srgbClr val="E9F284"/>
                </a:solidFill>
                <a:effectLst/>
                <a:latin typeface="Consolas" panose="020B0609020204030204" pitchFamily="49" charset="0"/>
              </a:rPr>
              <a:t>"</a:t>
            </a:r>
            <a:r>
              <a:rPr lang="pt-BR" sz="1400" b="0" dirty="0" err="1">
                <a:solidFill>
                  <a:srgbClr val="F1FA8C"/>
                </a:solidFill>
                <a:effectLst/>
                <a:latin typeface="Consolas" panose="020B0609020204030204" pitchFamily="49" charset="0"/>
              </a:rPr>
              <a:t>gray</a:t>
            </a:r>
            <a:r>
              <a:rPr lang="pt-BR" sz="1400" b="0" dirty="0">
                <a:solidFill>
                  <a:srgbClr val="E9F284"/>
                </a:solidFill>
                <a:effectLst/>
                <a:latin typeface="Consolas" panose="020B0609020204030204" pitchFamily="49" charset="0"/>
              </a:rPr>
              <a:t>"</a:t>
            </a:r>
            <a:r>
              <a:rPr lang="pt-BR" sz="1400" b="0" dirty="0">
                <a:solidFill>
                  <a:srgbClr val="FF79C6"/>
                </a:solidFill>
                <a:effectLst/>
                <a:latin typeface="Consolas" panose="020B0609020204030204" pitchFamily="49" charset="0"/>
              </a:rPr>
              <a:t>}</a:t>
            </a:r>
            <a:endParaRPr lang="pt-BR" sz="1400" b="0" dirty="0">
              <a:solidFill>
                <a:srgbClr val="F8F8F2"/>
              </a:solidFill>
              <a:effectLst/>
              <a:latin typeface="Consolas" panose="020B0609020204030204" pitchFamily="49" charset="0"/>
            </a:endParaRPr>
          </a:p>
          <a:p>
            <a:r>
              <a:rPr lang="pt-BR" sz="1400" b="0" dirty="0">
                <a:solidFill>
                  <a:srgbClr val="F8F8F2"/>
                </a:solidFill>
                <a:effectLst/>
                <a:latin typeface="Consolas" panose="020B0609020204030204" pitchFamily="49" charset="0"/>
              </a:rPr>
              <a:t>                /&gt;</a:t>
            </a:r>
          </a:p>
          <a:p>
            <a:r>
              <a:rPr lang="pt-BR" sz="1400" b="0" dirty="0">
                <a:solidFill>
                  <a:srgbClr val="F8F8F2"/>
                </a:solidFill>
                <a:effectLst/>
                <a:latin typeface="Consolas" panose="020B0609020204030204" pitchFamily="49" charset="0"/>
              </a:rPr>
              <a:t>            &lt;/</a:t>
            </a:r>
            <a:r>
              <a:rPr lang="pt-BR" sz="1400" b="0" i="1" dirty="0" err="1">
                <a:solidFill>
                  <a:srgbClr val="8BE9FD"/>
                </a:solidFill>
                <a:effectLst/>
                <a:latin typeface="Consolas" panose="020B0609020204030204" pitchFamily="49" charset="0"/>
              </a:rPr>
              <a:t>Pressable</a:t>
            </a:r>
            <a:r>
              <a:rPr lang="pt-BR" sz="1400" b="0" dirty="0">
                <a:solidFill>
                  <a:srgbClr val="F8F8F2"/>
                </a:solidFill>
                <a:effectLst/>
                <a:latin typeface="Consolas" panose="020B0609020204030204" pitchFamily="49" charset="0"/>
              </a:rPr>
              <a:t>&gt;</a:t>
            </a:r>
          </a:p>
          <a:p>
            <a:r>
              <a:rPr lang="pt-BR" sz="1400" b="0" dirty="0">
                <a:solidFill>
                  <a:srgbClr val="F8F8F2"/>
                </a:solidFill>
                <a:effectLst/>
                <a:latin typeface="Consolas" panose="020B0609020204030204" pitchFamily="49" charset="0"/>
              </a:rPr>
              <a:t>            &lt;</a:t>
            </a:r>
            <a:r>
              <a:rPr lang="pt-BR" sz="1400" b="0" i="1" dirty="0" err="1">
                <a:solidFill>
                  <a:srgbClr val="8BE9FD"/>
                </a:solidFill>
                <a:effectLst/>
                <a:latin typeface="Consolas" panose="020B0609020204030204" pitchFamily="49" charset="0"/>
              </a:rPr>
              <a:t>Text</a:t>
            </a:r>
            <a:r>
              <a:rPr lang="pt-BR" sz="1400" b="0" dirty="0">
                <a:solidFill>
                  <a:srgbClr val="F8F8F2"/>
                </a:solidFill>
                <a:effectLst/>
                <a:latin typeface="Consolas" panose="020B0609020204030204" pitchFamily="49" charset="0"/>
              </a:rPr>
              <a:t>&gt;</a:t>
            </a:r>
            <a:r>
              <a:rPr lang="pt-BR" sz="1400" b="0" dirty="0">
                <a:solidFill>
                  <a:srgbClr val="FF79C6"/>
                </a:solidFill>
                <a:effectLst/>
                <a:latin typeface="Consolas" panose="020B0609020204030204" pitchFamily="49" charset="0"/>
              </a:rPr>
              <a:t>{</a:t>
            </a:r>
            <a:r>
              <a:rPr lang="pt-BR" sz="1400" b="0" i="1" dirty="0" err="1">
                <a:solidFill>
                  <a:srgbClr val="FFB86C"/>
                </a:solidFill>
                <a:effectLst/>
                <a:latin typeface="Consolas" panose="020B0609020204030204" pitchFamily="49" charset="0"/>
              </a:rPr>
              <a:t>text</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&lt;/</a:t>
            </a:r>
            <a:r>
              <a:rPr lang="pt-BR" sz="1400" b="0" i="1" dirty="0" err="1">
                <a:solidFill>
                  <a:srgbClr val="8BE9FD"/>
                </a:solidFill>
                <a:effectLst/>
                <a:latin typeface="Consolas" panose="020B0609020204030204" pitchFamily="49" charset="0"/>
              </a:rPr>
              <a:t>Text</a:t>
            </a:r>
            <a:r>
              <a:rPr lang="pt-BR" sz="1400" b="0" dirty="0">
                <a:solidFill>
                  <a:srgbClr val="F8F8F2"/>
                </a:solidFill>
                <a:effectLst/>
                <a:latin typeface="Consolas" panose="020B0609020204030204" pitchFamily="49" charset="0"/>
              </a:rPr>
              <a:t>&gt;            </a:t>
            </a:r>
          </a:p>
          <a:p>
            <a:r>
              <a:rPr lang="pt-BR" sz="1400" b="0" dirty="0">
                <a:solidFill>
                  <a:srgbClr val="F8F8F2"/>
                </a:solidFill>
                <a:effectLst/>
                <a:latin typeface="Consolas" panose="020B0609020204030204" pitchFamily="49" charset="0"/>
              </a:rPr>
              <a:t>        &lt;/</a:t>
            </a:r>
            <a:r>
              <a:rPr lang="pt-BR" sz="1400" b="0" i="1" dirty="0" err="1">
                <a:solidFill>
                  <a:srgbClr val="8BE9FD"/>
                </a:solidFill>
                <a:effectLst/>
                <a:latin typeface="Consolas" panose="020B0609020204030204" pitchFamily="49" charset="0"/>
              </a:rPr>
              <a:t>View</a:t>
            </a:r>
            <a:r>
              <a:rPr lang="pt-BR" sz="1400" b="0" dirty="0">
                <a:solidFill>
                  <a:srgbClr val="F8F8F2"/>
                </a:solidFill>
                <a:effectLst/>
                <a:latin typeface="Consolas" panose="020B0609020204030204" pitchFamily="49" charset="0"/>
              </a:rPr>
              <a:t>&gt;)</a:t>
            </a:r>
          </a:p>
          <a:p>
            <a:r>
              <a:rPr lang="pt-BR" sz="1400" b="0" dirty="0">
                <a:solidFill>
                  <a:srgbClr val="F8F8F2"/>
                </a:solidFill>
                <a:effectLst/>
                <a:latin typeface="Consolas" panose="020B0609020204030204" pitchFamily="49" charset="0"/>
              </a:rPr>
              <a:t>}</a:t>
            </a:r>
          </a:p>
          <a:p>
            <a:r>
              <a:rPr lang="pt-BR" sz="1400" b="0" dirty="0">
                <a:solidFill>
                  <a:srgbClr val="FF79C6"/>
                </a:solidFill>
                <a:effectLst/>
                <a:latin typeface="Consolas" panose="020B0609020204030204" pitchFamily="49" charset="0"/>
              </a:rPr>
              <a:t>...</a:t>
            </a:r>
            <a:endParaRPr lang="pt-BR" sz="1400" b="0" dirty="0">
              <a:solidFill>
                <a:srgbClr val="F8F8F2"/>
              </a:solidFill>
              <a:effectLst/>
              <a:latin typeface="Consolas" panose="020B0609020204030204" pitchFamily="49" charset="0"/>
            </a:endParaRPr>
          </a:p>
          <a:p>
            <a:br>
              <a:rPr lang="pt-BR" sz="1400" b="0" dirty="0">
                <a:solidFill>
                  <a:srgbClr val="F8F8F2"/>
                </a:solidFill>
                <a:effectLst/>
                <a:latin typeface="Consolas" panose="020B0609020204030204" pitchFamily="49" charset="0"/>
              </a:rPr>
            </a:br>
            <a:endParaRPr lang="pt-BR" sz="1400" b="0" dirty="0">
              <a:solidFill>
                <a:srgbClr val="F8F8F2"/>
              </a:solidFill>
              <a:effectLst/>
              <a:latin typeface="Consolas" panose="020B0609020204030204" pitchFamily="49" charset="0"/>
            </a:endParaRPr>
          </a:p>
        </p:txBody>
      </p:sp>
      <p:sp>
        <p:nvSpPr>
          <p:cNvPr id="8" name="Text 5"/>
          <p:cNvSpPr/>
          <p:nvPr/>
        </p:nvSpPr>
        <p:spPr>
          <a:xfrm>
            <a:off x="6280190" y="6909554"/>
            <a:ext cx="7556421" cy="749022"/>
          </a:xfrm>
          <a:prstGeom prst="rect">
            <a:avLst/>
          </a:prstGeom>
          <a:noFill/>
          <a:ln/>
        </p:spPr>
        <p:txBody>
          <a:bodyPr wrap="square" lIns="0" tIns="0" rIns="0" bIns="0" rtlCol="0" anchor="t"/>
          <a:lstStyle/>
          <a:p>
            <a:pPr marL="0" indent="0" algn="l">
              <a:lnSpc>
                <a:spcPts val="1950"/>
              </a:lnSpc>
              <a:buNone/>
            </a:pPr>
            <a:r>
              <a:rPr lang="en-US" sz="1300" dirty="0">
                <a:solidFill>
                  <a:srgbClr val="000000"/>
                </a:solidFill>
                <a:latin typeface="Varela Round" pitchFamily="34" charset="0"/>
                <a:ea typeface="Varela Round" pitchFamily="34" charset="-122"/>
                <a:cs typeface="Varela Round" pitchFamily="34" charset="-120"/>
              </a:rPr>
              <a:t>Tarefas completas aparecem com o ícone na cor primária azul do SENAI, enquanto tarefas incompletas ficam em cinza. Esta diferenciação visual clara ajuda o usuário a entender rapidamente o estado de suas tarefas.</a:t>
            </a:r>
            <a:endParaRPr lang="en-US" sz="13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793790" y="2001322"/>
            <a:ext cx="811137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Estado Local no Componente Task</a:t>
            </a:r>
            <a:endParaRPr lang="en-US" sz="3900" dirty="0"/>
          </a:p>
        </p:txBody>
      </p:sp>
      <p:sp>
        <p:nvSpPr>
          <p:cNvPr id="3" name="Text 1"/>
          <p:cNvSpPr/>
          <p:nvPr/>
        </p:nvSpPr>
        <p:spPr>
          <a:xfrm>
            <a:off x="793790" y="3018234"/>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Com a  função onPress criada,  poderemos mudar o estado da tela conforme o estado do item </a:t>
            </a:r>
            <a:r>
              <a:rPr lang="en-US" sz="1550" b="1" dirty="0">
                <a:solidFill>
                  <a:srgbClr val="000000"/>
                </a:solidFill>
                <a:latin typeface="Varela Round" pitchFamily="34" charset="0"/>
                <a:ea typeface="Varela Round" pitchFamily="34" charset="-122"/>
                <a:cs typeface="Varela Round" pitchFamily="34" charset="-120"/>
              </a:rPr>
              <a:t>completed ( true ou false)</a:t>
            </a:r>
            <a:r>
              <a:rPr lang="en-US" sz="1550" dirty="0">
                <a:solidFill>
                  <a:srgbClr val="000000"/>
                </a:solidFill>
                <a:latin typeface="Varela Round" pitchFamily="34" charset="0"/>
                <a:ea typeface="Varela Round" pitchFamily="34" charset="-122"/>
                <a:cs typeface="Varela Round" pitchFamily="34" charset="-120"/>
              </a:rPr>
              <a:t>. Então para cada tarefa, teremos um estado,  que iremos chamar de </a:t>
            </a:r>
            <a:r>
              <a:rPr lang="en-US" sz="1550" b="1" dirty="0">
                <a:solidFill>
                  <a:srgbClr val="000000"/>
                </a:solidFill>
                <a:latin typeface="Varela Round" pitchFamily="34" charset="0"/>
                <a:ea typeface="Varela Round" pitchFamily="34" charset="-122"/>
                <a:cs typeface="Varela Round" pitchFamily="34" charset="-120"/>
              </a:rPr>
              <a:t>completed</a:t>
            </a:r>
            <a:r>
              <a:rPr lang="en-US" sz="1550" dirty="0">
                <a:solidFill>
                  <a:srgbClr val="000000"/>
                </a:solidFill>
                <a:latin typeface="Varela Round" pitchFamily="34" charset="0"/>
                <a:ea typeface="Varela Round" pitchFamily="34" charset="-122"/>
                <a:cs typeface="Varela Round" pitchFamily="34" charset="-120"/>
              </a:rPr>
              <a:t> e </a:t>
            </a:r>
            <a:r>
              <a:rPr lang="en-US" sz="1550" b="1" dirty="0">
                <a:solidFill>
                  <a:srgbClr val="000000"/>
                </a:solidFill>
                <a:latin typeface="Varela Round" pitchFamily="34" charset="0"/>
                <a:ea typeface="Varela Round" pitchFamily="34" charset="-122"/>
                <a:cs typeface="Varela Round" pitchFamily="34" charset="-120"/>
              </a:rPr>
              <a:t>setCompleted</a:t>
            </a:r>
            <a:r>
              <a:rPr lang="en-US" sz="1550" dirty="0">
                <a:solidFill>
                  <a:srgbClr val="000000"/>
                </a:solidFill>
                <a:latin typeface="Varela Round" pitchFamily="34" charset="0"/>
                <a:ea typeface="Varela Round" pitchFamily="34" charset="-122"/>
                <a:cs typeface="Varela Round" pitchFamily="34" charset="-120"/>
              </a:rPr>
              <a:t>. O estado inicial receberá completed que iremos chamar de </a:t>
            </a:r>
            <a:r>
              <a:rPr lang="en-US" sz="1550" b="1" dirty="0">
                <a:solidFill>
                  <a:srgbClr val="000000"/>
                </a:solidFill>
                <a:latin typeface="Varela Round" pitchFamily="34" charset="0"/>
                <a:ea typeface="Varela Round" pitchFamily="34" charset="-122"/>
                <a:cs typeface="Varela Round" pitchFamily="34" charset="-120"/>
              </a:rPr>
              <a:t>initialCompleted.</a:t>
            </a:r>
            <a:endParaRPr lang="en-US" sz="1550" dirty="0"/>
          </a:p>
        </p:txBody>
      </p:sp>
      <p:sp>
        <p:nvSpPr>
          <p:cNvPr id="4" name="Text 2"/>
          <p:cNvSpPr/>
          <p:nvPr/>
        </p:nvSpPr>
        <p:spPr>
          <a:xfrm>
            <a:off x="793790" y="419409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Cada tarefa individual precisa gerenciar seu próprio estado de conclusão. Quando o usuário toca em uma tarefa, apenas aquela tarefa específica deve mudar, não todas as outras.</a:t>
            </a:r>
            <a:endParaRPr lang="en-US" sz="1550" dirty="0"/>
          </a:p>
        </p:txBody>
      </p:sp>
      <p:sp>
        <p:nvSpPr>
          <p:cNvPr id="5" name="Text 3"/>
          <p:cNvSpPr/>
          <p:nvPr/>
        </p:nvSpPr>
        <p:spPr>
          <a:xfrm>
            <a:off x="793790" y="5052417"/>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Por isso criamos um estado local dentro do componente Task.</a:t>
            </a:r>
            <a:endParaRPr lang="en-US" sz="1550" dirty="0"/>
          </a:p>
        </p:txBody>
      </p:sp>
      <p:sp>
        <p:nvSpPr>
          <p:cNvPr id="6" name="Text 4"/>
          <p:cNvSpPr/>
          <p:nvPr/>
        </p:nvSpPr>
        <p:spPr>
          <a:xfrm>
            <a:off x="793790" y="5593199"/>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Este é um conceito importante: </a:t>
            </a:r>
            <a:r>
              <a:rPr lang="en-US" sz="1550" b="1" dirty="0">
                <a:solidFill>
                  <a:srgbClr val="000000"/>
                </a:solidFill>
                <a:latin typeface="Varela Round" pitchFamily="34" charset="0"/>
                <a:ea typeface="Varela Round" pitchFamily="34" charset="-122"/>
                <a:cs typeface="Varela Round" pitchFamily="34" charset="-120"/>
              </a:rPr>
              <a:t>cada instância do componente tem seu próprio estado independente</a:t>
            </a:r>
            <a:r>
              <a:rPr lang="en-US" sz="1550" dirty="0">
                <a:solidFill>
                  <a:srgbClr val="000000"/>
                </a:solidFill>
                <a:latin typeface="Varela Round" pitchFamily="34" charset="0"/>
                <a:ea typeface="Varela Round" pitchFamily="34" charset="-122"/>
                <a:cs typeface="Varela Round" pitchFamily="34" charset="-120"/>
              </a:rPr>
              <a:t>. Três tarefas na lista significam três estados completed separados.</a:t>
            </a:r>
            <a:endParaRPr lang="en-US" sz="155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793790" y="744022"/>
            <a:ext cx="8772525" cy="558165"/>
          </a:xfrm>
          <a:prstGeom prst="rect">
            <a:avLst/>
          </a:prstGeom>
          <a:noFill/>
          <a:ln/>
        </p:spPr>
        <p:txBody>
          <a:bodyPr wrap="none" lIns="0" tIns="0" rIns="0" bIns="0" rtlCol="0" anchor="t"/>
          <a:lstStyle/>
          <a:p>
            <a:pPr marL="0" indent="0" algn="l">
              <a:lnSpc>
                <a:spcPts val="4350"/>
              </a:lnSpc>
              <a:buNone/>
            </a:pPr>
            <a:r>
              <a:rPr lang="en-US" sz="3500" b="1" dirty="0">
                <a:solidFill>
                  <a:srgbClr val="0082AD"/>
                </a:solidFill>
                <a:latin typeface="Varela Round Bold" pitchFamily="34" charset="0"/>
                <a:ea typeface="Varela Round Bold" pitchFamily="34" charset="-122"/>
                <a:cs typeface="Varela Round Bold" pitchFamily="34" charset="-120"/>
              </a:rPr>
              <a:t>Passando Props para o Componente Task</a:t>
            </a:r>
            <a:endParaRPr lang="en-US" sz="3500" dirty="0"/>
          </a:p>
        </p:txBody>
      </p:sp>
      <p:sp>
        <p:nvSpPr>
          <p:cNvPr id="3" name="Text 1"/>
          <p:cNvSpPr/>
          <p:nvPr/>
        </p:nvSpPr>
        <p:spPr>
          <a:xfrm>
            <a:off x="793790" y="1623655"/>
            <a:ext cx="13042821" cy="271463"/>
          </a:xfrm>
          <a:prstGeom prst="rect">
            <a:avLst/>
          </a:prstGeom>
          <a:noFill/>
          <a:ln/>
        </p:spPr>
        <p:txBody>
          <a:bodyPr wrap="none" lIns="0" tIns="0" rIns="0" bIns="0" rtlCol="0" anchor="t"/>
          <a:lstStyle/>
          <a:p>
            <a:pPr marL="0" indent="0" algn="l">
              <a:lnSpc>
                <a:spcPts val="2100"/>
              </a:lnSpc>
              <a:buNone/>
            </a:pPr>
            <a:r>
              <a:rPr lang="en-US" sz="1400" dirty="0">
                <a:solidFill>
                  <a:srgbClr val="000000"/>
                </a:solidFill>
                <a:latin typeface="Varela Round" pitchFamily="34" charset="0"/>
                <a:ea typeface="Varela Round" pitchFamily="34" charset="-122"/>
                <a:cs typeface="Varela Round" pitchFamily="34" charset="-120"/>
              </a:rPr>
              <a:t>Em _layout.jsx, iremos mudar o nome da prop da </a:t>
            </a:r>
            <a:r>
              <a:rPr lang="en-US" sz="1400" b="1" dirty="0">
                <a:solidFill>
                  <a:srgbClr val="000000"/>
                </a:solidFill>
                <a:latin typeface="Varela Round" pitchFamily="34" charset="0"/>
                <a:ea typeface="Varela Round" pitchFamily="34" charset="-122"/>
                <a:cs typeface="Varela Round" pitchFamily="34" charset="-120"/>
              </a:rPr>
              <a:t>FlatList </a:t>
            </a:r>
            <a:r>
              <a:rPr lang="en-US" sz="1400" dirty="0">
                <a:solidFill>
                  <a:srgbClr val="000000"/>
                </a:solidFill>
                <a:latin typeface="Varela Round" pitchFamily="34" charset="0"/>
                <a:ea typeface="Varela Round" pitchFamily="34" charset="-122"/>
                <a:cs typeface="Varela Round" pitchFamily="34" charset="-120"/>
              </a:rPr>
              <a:t>de completed para </a:t>
            </a:r>
            <a:r>
              <a:rPr lang="en-US" sz="1400" b="1" dirty="0">
                <a:solidFill>
                  <a:srgbClr val="000000"/>
                </a:solidFill>
                <a:latin typeface="Varela Round" pitchFamily="34" charset="0"/>
                <a:ea typeface="Varela Round" pitchFamily="34" charset="-122"/>
                <a:cs typeface="Varela Round" pitchFamily="34" charset="-120"/>
              </a:rPr>
              <a:t>initialCompleted</a:t>
            </a:r>
            <a:endParaRPr lang="en-US" sz="1400" dirty="0"/>
          </a:p>
        </p:txBody>
      </p:sp>
      <p:sp>
        <p:nvSpPr>
          <p:cNvPr id="4" name="Text 2"/>
          <p:cNvSpPr/>
          <p:nvPr/>
        </p:nvSpPr>
        <p:spPr>
          <a:xfrm>
            <a:off x="793790" y="2136219"/>
            <a:ext cx="2232779" cy="278963"/>
          </a:xfrm>
          <a:prstGeom prst="rect">
            <a:avLst/>
          </a:prstGeom>
          <a:noFill/>
          <a:ln/>
        </p:spPr>
        <p:txBody>
          <a:bodyPr wrap="none" lIns="0" tIns="0" rIns="0" bIns="0" rtlCol="0" anchor="t"/>
          <a:lstStyle/>
          <a:p>
            <a:pPr marL="0" indent="0" algn="l">
              <a:lnSpc>
                <a:spcPts val="2150"/>
              </a:lnSpc>
              <a:buNone/>
            </a:pPr>
            <a:r>
              <a:rPr lang="en-US" sz="1750" b="1" dirty="0">
                <a:solidFill>
                  <a:srgbClr val="0082AD"/>
                </a:solidFill>
                <a:latin typeface="Varela Round Bold" pitchFamily="34" charset="0"/>
                <a:ea typeface="Varela Round Bold" pitchFamily="34" charset="-122"/>
                <a:cs typeface="Varela Round Bold" pitchFamily="34" charset="-120"/>
              </a:rPr>
              <a:t>Dados Necessários</a:t>
            </a:r>
            <a:endParaRPr lang="en-US" sz="1750" dirty="0"/>
          </a:p>
        </p:txBody>
      </p:sp>
      <p:sp>
        <p:nvSpPr>
          <p:cNvPr id="5" name="Text 3"/>
          <p:cNvSpPr/>
          <p:nvPr/>
        </p:nvSpPr>
        <p:spPr>
          <a:xfrm>
            <a:off x="793790" y="2656284"/>
            <a:ext cx="13042821" cy="542925"/>
          </a:xfrm>
          <a:prstGeom prst="rect">
            <a:avLst/>
          </a:prstGeom>
          <a:noFill/>
          <a:ln/>
        </p:spPr>
        <p:txBody>
          <a:bodyPr wrap="square" lIns="0" tIns="0" rIns="0" bIns="0" rtlCol="0" anchor="t"/>
          <a:lstStyle/>
          <a:p>
            <a:pPr marL="0" indent="0" algn="l">
              <a:lnSpc>
                <a:spcPts val="2100"/>
              </a:lnSpc>
              <a:buNone/>
            </a:pPr>
            <a:r>
              <a:rPr lang="en-US" sz="1400" dirty="0">
                <a:solidFill>
                  <a:srgbClr val="000000"/>
                </a:solidFill>
                <a:latin typeface="Varela Round" pitchFamily="34" charset="0"/>
                <a:ea typeface="Varela Round" pitchFamily="34" charset="-122"/>
                <a:cs typeface="Varela Round" pitchFamily="34" charset="-120"/>
              </a:rPr>
              <a:t>Atualmente, o componente Task recebe apenas o texto da tarefa. Para exibir visualmente se uma tarefa está completa ou não, precisamos passar também o estado </a:t>
            </a:r>
            <a:r>
              <a:rPr lang="en-US" sz="1400" b="1" dirty="0">
                <a:solidFill>
                  <a:srgbClr val="000000"/>
                </a:solidFill>
                <a:latin typeface="Varela Round" pitchFamily="34" charset="0"/>
                <a:ea typeface="Varela Round" pitchFamily="34" charset="-122"/>
                <a:cs typeface="Varela Round" pitchFamily="34" charset="-120"/>
              </a:rPr>
              <a:t>completed</a:t>
            </a:r>
            <a:r>
              <a:rPr lang="en-US" sz="1400" dirty="0">
                <a:solidFill>
                  <a:srgbClr val="000000"/>
                </a:solidFill>
                <a:latin typeface="Varela Round" pitchFamily="34" charset="0"/>
                <a:ea typeface="Varela Round" pitchFamily="34" charset="-122"/>
                <a:cs typeface="Varela Round" pitchFamily="34" charset="-120"/>
              </a:rPr>
              <a:t>.</a:t>
            </a:r>
            <a:endParaRPr lang="en-US" sz="1400" dirty="0"/>
          </a:p>
        </p:txBody>
      </p:sp>
      <p:sp>
        <p:nvSpPr>
          <p:cNvPr id="6" name="Text 4"/>
          <p:cNvSpPr/>
          <p:nvPr/>
        </p:nvSpPr>
        <p:spPr>
          <a:xfrm>
            <a:off x="793790" y="3380065"/>
            <a:ext cx="13042821" cy="271463"/>
          </a:xfrm>
          <a:prstGeom prst="rect">
            <a:avLst/>
          </a:prstGeom>
          <a:noFill/>
          <a:ln/>
        </p:spPr>
        <p:txBody>
          <a:bodyPr wrap="none" lIns="0" tIns="0" rIns="0" bIns="0" rtlCol="0" anchor="t"/>
          <a:lstStyle/>
          <a:p>
            <a:pPr marL="0" indent="0" algn="l">
              <a:lnSpc>
                <a:spcPts val="2100"/>
              </a:lnSpc>
              <a:buNone/>
            </a:pPr>
            <a:r>
              <a:rPr lang="en-US" sz="1400" dirty="0">
                <a:solidFill>
                  <a:srgbClr val="000000"/>
                </a:solidFill>
                <a:latin typeface="Varela Round" pitchFamily="34" charset="0"/>
                <a:ea typeface="Varela Round" pitchFamily="34" charset="-122"/>
                <a:cs typeface="Varela Round" pitchFamily="34" charset="-120"/>
              </a:rPr>
              <a:t>Modificamos o renderItem da FlatList para passar ambas as propriedades:</a:t>
            </a:r>
            <a:endParaRPr lang="en-US" sz="1400" dirty="0"/>
          </a:p>
        </p:txBody>
      </p:sp>
      <p:sp>
        <p:nvSpPr>
          <p:cNvPr id="7" name="Shape 5"/>
          <p:cNvSpPr/>
          <p:nvPr/>
        </p:nvSpPr>
        <p:spPr>
          <a:xfrm>
            <a:off x="793790" y="3832384"/>
            <a:ext cx="13042821" cy="2168128"/>
          </a:xfrm>
          <a:prstGeom prst="roundRect">
            <a:avLst>
              <a:gd name="adj" fmla="val 3460"/>
            </a:avLst>
          </a:prstGeom>
          <a:solidFill>
            <a:srgbClr val="F2F2F2"/>
          </a:solidFill>
          <a:ln/>
        </p:spPr>
      </p:sp>
      <p:sp>
        <p:nvSpPr>
          <p:cNvPr id="8" name="Shape 6"/>
          <p:cNvSpPr/>
          <p:nvPr/>
        </p:nvSpPr>
        <p:spPr>
          <a:xfrm>
            <a:off x="784860" y="3832384"/>
            <a:ext cx="13060680" cy="2168128"/>
          </a:xfrm>
          <a:prstGeom prst="roundRect">
            <a:avLst>
              <a:gd name="adj" fmla="val 1236"/>
            </a:avLst>
          </a:prstGeom>
          <a:solidFill>
            <a:srgbClr val="F2F2F2"/>
          </a:solidFill>
          <a:ln/>
        </p:spPr>
      </p:sp>
      <p:sp>
        <p:nvSpPr>
          <p:cNvPr id="9" name="Text 7"/>
          <p:cNvSpPr/>
          <p:nvPr/>
        </p:nvSpPr>
        <p:spPr>
          <a:xfrm>
            <a:off x="963454" y="3966329"/>
            <a:ext cx="12703493" cy="1900238"/>
          </a:xfrm>
          <a:prstGeom prst="rect">
            <a:avLst/>
          </a:prstGeom>
          <a:solidFill>
            <a:schemeClr val="bg2">
              <a:lumMod val="25000"/>
            </a:schemeClr>
          </a:solidFill>
          <a:ln/>
        </p:spPr>
        <p:txBody>
          <a:bodyPr wrap="square" lIns="0" tIns="0" rIns="0" bIns="0" rtlCol="0" anchor="t"/>
          <a:lstStyle/>
          <a:p>
            <a:r>
              <a:rPr lang="pt-BR" sz="1400" b="0" dirty="0">
                <a:solidFill>
                  <a:srgbClr val="FF79C6"/>
                </a:solidFill>
                <a:effectLst/>
                <a:latin typeface="Consolas" panose="020B0609020204030204" pitchFamily="49" charset="0"/>
              </a:rPr>
              <a:t>...</a:t>
            </a:r>
            <a:endParaRPr lang="pt-BR" sz="1400" b="0" dirty="0">
              <a:solidFill>
                <a:srgbClr val="F8F8F2"/>
              </a:solidFill>
              <a:effectLst/>
              <a:latin typeface="Consolas" panose="020B0609020204030204" pitchFamily="49" charset="0"/>
            </a:endParaRPr>
          </a:p>
          <a:p>
            <a:r>
              <a:rPr lang="pt-BR" sz="1400" b="0" dirty="0">
                <a:solidFill>
                  <a:srgbClr val="F8F8F2"/>
                </a:solidFill>
                <a:effectLst/>
                <a:latin typeface="Consolas" panose="020B0609020204030204" pitchFamily="49" charset="0"/>
              </a:rPr>
              <a:t> &lt;</a:t>
            </a:r>
            <a:r>
              <a:rPr lang="pt-BR" sz="1400" b="0" i="1" dirty="0" err="1">
                <a:solidFill>
                  <a:srgbClr val="8BE9FD"/>
                </a:solidFill>
                <a:effectLst/>
                <a:latin typeface="Consolas" panose="020B0609020204030204" pitchFamily="49" charset="0"/>
              </a:rPr>
              <a:t>FlatList</a:t>
            </a:r>
            <a:endParaRPr lang="pt-BR" sz="1400" b="0" dirty="0">
              <a:solidFill>
                <a:srgbClr val="F8F8F2"/>
              </a:solidFill>
              <a:effectLst/>
              <a:latin typeface="Consolas" panose="020B0609020204030204" pitchFamily="49" charset="0"/>
            </a:endParaRPr>
          </a:p>
          <a:p>
            <a:r>
              <a:rPr lang="pt-BR" sz="1400" b="0" dirty="0">
                <a:solidFill>
                  <a:srgbClr val="F8F8F2"/>
                </a:solidFill>
                <a:effectLst/>
                <a:latin typeface="Consolas" panose="020B0609020204030204" pitchFamily="49" charset="0"/>
              </a:rPr>
              <a:t>  </a:t>
            </a:r>
            <a:r>
              <a:rPr lang="pt-BR" sz="1400" b="0" i="1" dirty="0">
                <a:solidFill>
                  <a:srgbClr val="50FA7B"/>
                </a:solidFill>
                <a:effectLst/>
                <a:latin typeface="Consolas" panose="020B0609020204030204" pitchFamily="49" charset="0"/>
              </a:rPr>
              <a:t>data</a:t>
            </a:r>
            <a:r>
              <a:rPr lang="pt-BR" sz="1400" b="0" dirty="0">
                <a:solidFill>
                  <a:srgbClr val="FF79C6"/>
                </a:solidFill>
                <a:effectLst/>
                <a:latin typeface="Consolas" panose="020B0609020204030204" pitchFamily="49" charset="0"/>
              </a:rPr>
              <a:t>={</a:t>
            </a:r>
            <a:r>
              <a:rPr lang="pt-BR" sz="1400" b="0" dirty="0" err="1">
                <a:solidFill>
                  <a:srgbClr val="F8F8F2"/>
                </a:solidFill>
                <a:effectLst/>
                <a:latin typeface="Consolas" panose="020B0609020204030204" pitchFamily="49" charset="0"/>
              </a:rPr>
              <a:t>tasks</a:t>
            </a:r>
            <a:r>
              <a:rPr lang="pt-BR" sz="1400" b="0" dirty="0">
                <a:solidFill>
                  <a:srgbClr val="FF79C6"/>
                </a:solidFill>
                <a:effectLst/>
                <a:latin typeface="Consolas" panose="020B0609020204030204" pitchFamily="49" charset="0"/>
              </a:rPr>
              <a:t>}</a:t>
            </a:r>
            <a:endParaRPr lang="pt-BR" sz="1400" b="0" dirty="0">
              <a:solidFill>
                <a:srgbClr val="F8F8F2"/>
              </a:solidFill>
              <a:effectLst/>
              <a:latin typeface="Consolas" panose="020B0609020204030204" pitchFamily="49" charset="0"/>
            </a:endParaRPr>
          </a:p>
          <a:p>
            <a:r>
              <a:rPr lang="pt-BR" sz="1400" b="0" dirty="0">
                <a:solidFill>
                  <a:srgbClr val="F8F8F2"/>
                </a:solidFill>
                <a:effectLst/>
                <a:latin typeface="Consolas" panose="020B0609020204030204" pitchFamily="49" charset="0"/>
              </a:rPr>
              <a:t>  </a:t>
            </a:r>
            <a:r>
              <a:rPr lang="pt-BR" sz="1400" b="0" i="1" dirty="0" err="1">
                <a:solidFill>
                  <a:srgbClr val="50FA7B"/>
                </a:solidFill>
                <a:effectLst/>
                <a:latin typeface="Consolas" panose="020B0609020204030204" pitchFamily="49" charset="0"/>
              </a:rPr>
              <a:t>keyExtractor</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a:t>
            </a:r>
            <a:r>
              <a:rPr lang="pt-BR" sz="1400" b="0" i="1" dirty="0">
                <a:solidFill>
                  <a:srgbClr val="FFB86C"/>
                </a:solidFill>
                <a:effectLst/>
                <a:latin typeface="Consolas" panose="020B0609020204030204" pitchFamily="49" charset="0"/>
              </a:rPr>
              <a:t>item</a:t>
            </a:r>
            <a:r>
              <a:rPr lang="pt-BR" sz="1400" b="0" dirty="0">
                <a:solidFill>
                  <a:srgbClr val="F8F8F2"/>
                </a:solidFill>
                <a:effectLst/>
                <a:latin typeface="Consolas" panose="020B0609020204030204" pitchFamily="49" charset="0"/>
              </a:rPr>
              <a:t>) </a:t>
            </a:r>
            <a:r>
              <a:rPr lang="pt-BR" sz="1400" b="0" dirty="0">
                <a:solidFill>
                  <a:srgbClr val="FF79C6"/>
                </a:solidFill>
                <a:effectLst/>
                <a:latin typeface="Consolas" panose="020B0609020204030204" pitchFamily="49" charset="0"/>
              </a:rPr>
              <a:t>=&gt;</a:t>
            </a:r>
            <a:r>
              <a:rPr lang="pt-BR" sz="1400" b="0" dirty="0">
                <a:solidFill>
                  <a:srgbClr val="F8F8F2"/>
                </a:solidFill>
                <a:effectLst/>
                <a:latin typeface="Consolas" panose="020B0609020204030204" pitchFamily="49" charset="0"/>
              </a:rPr>
              <a:t> </a:t>
            </a:r>
            <a:r>
              <a:rPr lang="pt-BR" sz="1400" b="0" i="1" dirty="0">
                <a:solidFill>
                  <a:srgbClr val="FFB86C"/>
                </a:solidFill>
                <a:effectLst/>
                <a:latin typeface="Consolas" panose="020B0609020204030204" pitchFamily="49" charset="0"/>
              </a:rPr>
              <a:t>item</a:t>
            </a:r>
            <a:r>
              <a:rPr lang="pt-BR" sz="1400" b="0" dirty="0">
                <a:solidFill>
                  <a:srgbClr val="F8F8F2"/>
                </a:solidFill>
                <a:effectLst/>
                <a:latin typeface="Consolas" panose="020B0609020204030204" pitchFamily="49" charset="0"/>
              </a:rPr>
              <a:t>.id</a:t>
            </a:r>
            <a:r>
              <a:rPr lang="pt-BR" sz="1400" b="0" dirty="0">
                <a:solidFill>
                  <a:srgbClr val="FF79C6"/>
                </a:solidFill>
                <a:effectLst/>
                <a:latin typeface="Consolas" panose="020B0609020204030204" pitchFamily="49" charset="0"/>
              </a:rPr>
              <a:t>}</a:t>
            </a:r>
            <a:endParaRPr lang="pt-BR" sz="1400" b="0" dirty="0">
              <a:solidFill>
                <a:srgbClr val="F8F8F2"/>
              </a:solidFill>
              <a:effectLst/>
              <a:latin typeface="Consolas" panose="020B0609020204030204" pitchFamily="49" charset="0"/>
            </a:endParaRPr>
          </a:p>
          <a:p>
            <a:r>
              <a:rPr lang="pt-BR" sz="1400" b="0" dirty="0">
                <a:solidFill>
                  <a:srgbClr val="F8F8F2"/>
                </a:solidFill>
                <a:effectLst/>
                <a:latin typeface="Consolas" panose="020B0609020204030204" pitchFamily="49" charset="0"/>
              </a:rPr>
              <a:t>  </a:t>
            </a:r>
            <a:r>
              <a:rPr lang="pt-BR" sz="1400" b="0" i="1" dirty="0" err="1">
                <a:solidFill>
                  <a:srgbClr val="50FA7B"/>
                </a:solidFill>
                <a:effectLst/>
                <a:latin typeface="Consolas" panose="020B0609020204030204" pitchFamily="49" charset="0"/>
              </a:rPr>
              <a:t>renderItem</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 </a:t>
            </a:r>
            <a:r>
              <a:rPr lang="pt-BR" sz="1400" b="0" i="1" dirty="0">
                <a:solidFill>
                  <a:srgbClr val="FFB86C"/>
                </a:solidFill>
                <a:effectLst/>
                <a:latin typeface="Consolas" panose="020B0609020204030204" pitchFamily="49" charset="0"/>
              </a:rPr>
              <a:t>item</a:t>
            </a:r>
            <a:r>
              <a:rPr lang="pt-BR" sz="1400" b="0" dirty="0">
                <a:solidFill>
                  <a:srgbClr val="F8F8F2"/>
                </a:solidFill>
                <a:effectLst/>
                <a:latin typeface="Consolas" panose="020B0609020204030204" pitchFamily="49" charset="0"/>
              </a:rPr>
              <a:t> }) </a:t>
            </a:r>
            <a:r>
              <a:rPr lang="pt-BR" sz="1400" b="0" dirty="0">
                <a:solidFill>
                  <a:srgbClr val="FF79C6"/>
                </a:solidFill>
                <a:effectLst/>
                <a:latin typeface="Consolas" panose="020B0609020204030204" pitchFamily="49" charset="0"/>
              </a:rPr>
              <a:t>=&gt;</a:t>
            </a:r>
            <a:r>
              <a:rPr lang="pt-BR" sz="1400" b="0" dirty="0">
                <a:solidFill>
                  <a:srgbClr val="F8F8F2"/>
                </a:solidFill>
                <a:effectLst/>
                <a:latin typeface="Consolas" panose="020B0609020204030204" pitchFamily="49" charset="0"/>
              </a:rPr>
              <a:t> &lt;</a:t>
            </a:r>
            <a:r>
              <a:rPr lang="pt-BR" sz="1400" b="0" i="1" dirty="0" err="1">
                <a:solidFill>
                  <a:srgbClr val="8BE9FD"/>
                </a:solidFill>
                <a:effectLst/>
                <a:latin typeface="Consolas" panose="020B0609020204030204" pitchFamily="49" charset="0"/>
              </a:rPr>
              <a:t>Task</a:t>
            </a:r>
            <a:r>
              <a:rPr lang="pt-BR" sz="1400" b="0" dirty="0">
                <a:solidFill>
                  <a:srgbClr val="F8F8F2"/>
                </a:solidFill>
                <a:effectLst/>
                <a:latin typeface="Consolas" panose="020B0609020204030204" pitchFamily="49" charset="0"/>
              </a:rPr>
              <a:t> </a:t>
            </a:r>
            <a:r>
              <a:rPr lang="pt-BR" sz="1400" b="0" i="1" dirty="0" err="1">
                <a:solidFill>
                  <a:srgbClr val="50FA7B"/>
                </a:solidFill>
                <a:effectLst/>
                <a:latin typeface="Consolas" panose="020B0609020204030204" pitchFamily="49" charset="0"/>
              </a:rPr>
              <a:t>text</a:t>
            </a:r>
            <a:r>
              <a:rPr lang="pt-BR" sz="1400" b="0" dirty="0">
                <a:solidFill>
                  <a:srgbClr val="FF79C6"/>
                </a:solidFill>
                <a:effectLst/>
                <a:latin typeface="Consolas" panose="020B0609020204030204" pitchFamily="49" charset="0"/>
              </a:rPr>
              <a:t>={</a:t>
            </a:r>
            <a:r>
              <a:rPr lang="pt-BR" sz="1400" b="0" i="1" dirty="0" err="1">
                <a:solidFill>
                  <a:srgbClr val="FFB86C"/>
                </a:solidFill>
                <a:effectLst/>
                <a:latin typeface="Consolas" panose="020B0609020204030204" pitchFamily="49" charset="0"/>
              </a:rPr>
              <a:t>item</a:t>
            </a:r>
            <a:r>
              <a:rPr lang="pt-BR" sz="1400" b="0" dirty="0" err="1">
                <a:solidFill>
                  <a:srgbClr val="F8F8F2"/>
                </a:solidFill>
                <a:effectLst/>
                <a:latin typeface="Consolas" panose="020B0609020204030204" pitchFamily="49" charset="0"/>
              </a:rPr>
              <a:t>.text</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 </a:t>
            </a:r>
            <a:r>
              <a:rPr lang="pt-BR" sz="1400" b="0" i="1" dirty="0" err="1">
                <a:solidFill>
                  <a:srgbClr val="50FA7B"/>
                </a:solidFill>
                <a:effectLst/>
                <a:latin typeface="Consolas" panose="020B0609020204030204" pitchFamily="49" charset="0"/>
              </a:rPr>
              <a:t>initialCompleted</a:t>
            </a:r>
            <a:r>
              <a:rPr lang="pt-BR" sz="1400" b="0" dirty="0">
                <a:solidFill>
                  <a:srgbClr val="FF79C6"/>
                </a:solidFill>
                <a:effectLst/>
                <a:latin typeface="Consolas" panose="020B0609020204030204" pitchFamily="49" charset="0"/>
              </a:rPr>
              <a:t>={</a:t>
            </a:r>
            <a:r>
              <a:rPr lang="pt-BR" sz="1400" b="0" i="1" dirty="0" err="1">
                <a:solidFill>
                  <a:srgbClr val="FFB86C"/>
                </a:solidFill>
                <a:effectLst/>
                <a:latin typeface="Consolas" panose="020B0609020204030204" pitchFamily="49" charset="0"/>
              </a:rPr>
              <a:t>item</a:t>
            </a:r>
            <a:r>
              <a:rPr lang="pt-BR" sz="1400" b="0" dirty="0" err="1">
                <a:solidFill>
                  <a:srgbClr val="F8F8F2"/>
                </a:solidFill>
                <a:effectLst/>
                <a:latin typeface="Consolas" panose="020B0609020204030204" pitchFamily="49" charset="0"/>
              </a:rPr>
              <a:t>.completed</a:t>
            </a:r>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 /&gt;</a:t>
            </a:r>
            <a:r>
              <a:rPr lang="pt-BR" sz="1400" b="0" dirty="0">
                <a:solidFill>
                  <a:srgbClr val="FF79C6"/>
                </a:solidFill>
                <a:effectLst/>
                <a:latin typeface="Consolas" panose="020B0609020204030204" pitchFamily="49" charset="0"/>
              </a:rPr>
              <a:t>}</a:t>
            </a:r>
            <a:endParaRPr lang="pt-BR" sz="1400" b="0" dirty="0">
              <a:solidFill>
                <a:srgbClr val="F8F8F2"/>
              </a:solidFill>
              <a:effectLst/>
              <a:latin typeface="Consolas" panose="020B0609020204030204" pitchFamily="49" charset="0"/>
            </a:endParaRPr>
          </a:p>
          <a:p>
            <a:r>
              <a:rPr lang="pt-BR" sz="1400" b="0" dirty="0">
                <a:solidFill>
                  <a:srgbClr val="F8F8F2"/>
                </a:solidFill>
                <a:effectLst/>
                <a:latin typeface="Consolas" panose="020B0609020204030204" pitchFamily="49" charset="0"/>
              </a:rPr>
              <a:t>/&gt;</a:t>
            </a:r>
          </a:p>
          <a:p>
            <a:r>
              <a:rPr lang="pt-BR" sz="1400" b="0" dirty="0">
                <a:solidFill>
                  <a:srgbClr val="FF79C6"/>
                </a:solidFill>
                <a:effectLst/>
                <a:latin typeface="Consolas" panose="020B0609020204030204" pitchFamily="49" charset="0"/>
              </a:rPr>
              <a:t>...</a:t>
            </a:r>
            <a:r>
              <a:rPr lang="pt-BR" sz="1400" b="0" dirty="0">
                <a:solidFill>
                  <a:srgbClr val="F8F8F2"/>
                </a:solidFill>
                <a:effectLst/>
                <a:latin typeface="Consolas" panose="020B0609020204030204" pitchFamily="49" charset="0"/>
              </a:rPr>
              <a:t> </a:t>
            </a:r>
          </a:p>
        </p:txBody>
      </p:sp>
      <p:sp>
        <p:nvSpPr>
          <p:cNvPr id="10" name="Text 8"/>
          <p:cNvSpPr/>
          <p:nvPr/>
        </p:nvSpPr>
        <p:spPr>
          <a:xfrm>
            <a:off x="793790" y="6241613"/>
            <a:ext cx="2769632" cy="278963"/>
          </a:xfrm>
          <a:prstGeom prst="rect">
            <a:avLst/>
          </a:prstGeom>
          <a:noFill/>
          <a:ln/>
        </p:spPr>
        <p:txBody>
          <a:bodyPr wrap="none" lIns="0" tIns="0" rIns="0" bIns="0" rtlCol="0" anchor="t"/>
          <a:lstStyle/>
          <a:p>
            <a:pPr marL="0" indent="0" algn="l">
              <a:lnSpc>
                <a:spcPts val="2150"/>
              </a:lnSpc>
              <a:buNone/>
            </a:pPr>
            <a:r>
              <a:rPr lang="en-US" sz="1750" b="1" dirty="0">
                <a:solidFill>
                  <a:srgbClr val="0082AD"/>
                </a:solidFill>
                <a:latin typeface="Varela Round Bold" pitchFamily="34" charset="0"/>
                <a:ea typeface="Varela Round Bold" pitchFamily="34" charset="-122"/>
                <a:cs typeface="Varela Round Bold" pitchFamily="34" charset="-120"/>
              </a:rPr>
              <a:t>Por Que initialCompleted?</a:t>
            </a:r>
            <a:endParaRPr lang="en-US" sz="1750" dirty="0"/>
          </a:p>
        </p:txBody>
      </p:sp>
      <p:sp>
        <p:nvSpPr>
          <p:cNvPr id="11" name="Text 9"/>
          <p:cNvSpPr/>
          <p:nvPr/>
        </p:nvSpPr>
        <p:spPr>
          <a:xfrm>
            <a:off x="793790" y="6761678"/>
            <a:ext cx="13042821" cy="271463"/>
          </a:xfrm>
          <a:prstGeom prst="rect">
            <a:avLst/>
          </a:prstGeom>
          <a:noFill/>
          <a:ln/>
        </p:spPr>
        <p:txBody>
          <a:bodyPr wrap="none" lIns="0" tIns="0" rIns="0" bIns="0" rtlCol="0" anchor="t"/>
          <a:lstStyle/>
          <a:p>
            <a:pPr marL="0" indent="0" algn="l">
              <a:lnSpc>
                <a:spcPts val="2100"/>
              </a:lnSpc>
              <a:buNone/>
            </a:pPr>
            <a:r>
              <a:rPr lang="en-US" sz="1400" dirty="0">
                <a:solidFill>
                  <a:srgbClr val="000000"/>
                </a:solidFill>
                <a:latin typeface="Varela Round" pitchFamily="34" charset="0"/>
                <a:ea typeface="Varela Round" pitchFamily="34" charset="-122"/>
                <a:cs typeface="Varela Round" pitchFamily="34" charset="-120"/>
              </a:rPr>
              <a:t>Chamamos de </a:t>
            </a:r>
            <a:r>
              <a:rPr lang="en-US" sz="1400" b="1" dirty="0">
                <a:solidFill>
                  <a:srgbClr val="000000"/>
                </a:solidFill>
                <a:latin typeface="Varela Round" pitchFamily="34" charset="0"/>
                <a:ea typeface="Varela Round" pitchFamily="34" charset="-122"/>
                <a:cs typeface="Varela Round" pitchFamily="34" charset="-120"/>
              </a:rPr>
              <a:t>initialCompleted</a:t>
            </a:r>
            <a:r>
              <a:rPr lang="en-US" sz="1400" dirty="0">
                <a:solidFill>
                  <a:srgbClr val="000000"/>
                </a:solidFill>
                <a:latin typeface="Varela Round" pitchFamily="34" charset="0"/>
                <a:ea typeface="Varela Round" pitchFamily="34" charset="-122"/>
                <a:cs typeface="Varela Round" pitchFamily="34" charset="-120"/>
              </a:rPr>
              <a:t> porque este será o valor inicial do estado interno do componente Task.</a:t>
            </a:r>
            <a:endParaRPr lang="en-US" sz="1400" dirty="0"/>
          </a:p>
        </p:txBody>
      </p:sp>
      <p:sp>
        <p:nvSpPr>
          <p:cNvPr id="12" name="Text 10"/>
          <p:cNvSpPr/>
          <p:nvPr/>
        </p:nvSpPr>
        <p:spPr>
          <a:xfrm>
            <a:off x="793790" y="7213997"/>
            <a:ext cx="13042821" cy="271463"/>
          </a:xfrm>
          <a:prstGeom prst="rect">
            <a:avLst/>
          </a:prstGeom>
          <a:noFill/>
          <a:ln/>
        </p:spPr>
        <p:txBody>
          <a:bodyPr wrap="none" lIns="0" tIns="0" rIns="0" bIns="0" rtlCol="0" anchor="t"/>
          <a:lstStyle/>
          <a:p>
            <a:pPr marL="0" indent="0" algn="l">
              <a:lnSpc>
                <a:spcPts val="2100"/>
              </a:lnSpc>
              <a:buNone/>
            </a:pPr>
            <a:endParaRPr lang="en-US" sz="1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Text 0"/>
          <p:cNvSpPr/>
          <p:nvPr/>
        </p:nvSpPr>
        <p:spPr>
          <a:xfrm>
            <a:off x="793790" y="876657"/>
            <a:ext cx="12503110" cy="589121"/>
          </a:xfrm>
          <a:prstGeom prst="rect">
            <a:avLst/>
          </a:prstGeom>
          <a:noFill/>
          <a:ln/>
        </p:spPr>
        <p:txBody>
          <a:bodyPr wrap="none" lIns="0" tIns="0" rIns="0" bIns="0" rtlCol="0" anchor="t"/>
          <a:lstStyle/>
          <a:p>
            <a:pPr marL="0" indent="0" algn="l">
              <a:lnSpc>
                <a:spcPts val="4600"/>
              </a:lnSpc>
              <a:buNone/>
            </a:pPr>
            <a:r>
              <a:rPr lang="en-US" sz="3700" b="1" dirty="0">
                <a:solidFill>
                  <a:srgbClr val="0082AD"/>
                </a:solidFill>
                <a:latin typeface="Varela Round Bold" pitchFamily="34" charset="0"/>
                <a:ea typeface="Varela Round Bold" pitchFamily="34" charset="-122"/>
                <a:cs typeface="Varela Round Bold" pitchFamily="34" charset="-120"/>
              </a:rPr>
              <a:t>Alternando o Estado de Conclusão no componente Task</a:t>
            </a:r>
            <a:endParaRPr lang="en-US" sz="3700" dirty="0"/>
          </a:p>
        </p:txBody>
      </p:sp>
      <p:sp>
        <p:nvSpPr>
          <p:cNvPr id="3" name="Text 1"/>
          <p:cNvSpPr/>
          <p:nvPr/>
        </p:nvSpPr>
        <p:spPr>
          <a:xfrm>
            <a:off x="793790" y="1913453"/>
            <a:ext cx="3567470" cy="294680"/>
          </a:xfrm>
          <a:prstGeom prst="rect">
            <a:avLst/>
          </a:prstGeom>
          <a:noFill/>
          <a:ln/>
        </p:spPr>
        <p:txBody>
          <a:bodyPr wrap="none" lIns="0" tIns="0" rIns="0" bIns="0" rtlCol="0" anchor="t"/>
          <a:lstStyle/>
          <a:p>
            <a:pPr marL="0" indent="0" algn="l">
              <a:lnSpc>
                <a:spcPts val="2300"/>
              </a:lnSpc>
              <a:buNone/>
            </a:pPr>
            <a:r>
              <a:rPr lang="en-US" sz="1850" b="1" dirty="0">
                <a:solidFill>
                  <a:srgbClr val="0082AD"/>
                </a:solidFill>
                <a:latin typeface="Varela Round Bold" pitchFamily="34" charset="0"/>
                <a:ea typeface="Varela Round Bold" pitchFamily="34" charset="-122"/>
                <a:cs typeface="Varela Round Bold" pitchFamily="34" charset="-120"/>
              </a:rPr>
              <a:t>Implementando a Interatividade</a:t>
            </a:r>
            <a:endParaRPr lang="en-US" sz="1850" dirty="0"/>
          </a:p>
        </p:txBody>
      </p:sp>
      <p:sp>
        <p:nvSpPr>
          <p:cNvPr id="4" name="Text 2"/>
          <p:cNvSpPr/>
          <p:nvPr/>
        </p:nvSpPr>
        <p:spPr>
          <a:xfrm>
            <a:off x="793790" y="2387203"/>
            <a:ext cx="6291382" cy="588407"/>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Para permitir que o usuário marque/desmarque tarefas, envolvemos o conteúdo em um Pressable e implementamos a lógica de alternância:</a:t>
            </a:r>
            <a:endParaRPr lang="en-US" sz="1450" dirty="0"/>
          </a:p>
        </p:txBody>
      </p:sp>
      <p:sp>
        <p:nvSpPr>
          <p:cNvPr id="5" name="Shape 3"/>
          <p:cNvSpPr/>
          <p:nvPr/>
        </p:nvSpPr>
        <p:spPr>
          <a:xfrm>
            <a:off x="793790" y="3177064"/>
            <a:ext cx="6291382" cy="2930485"/>
          </a:xfrm>
          <a:prstGeom prst="roundRect">
            <a:avLst>
              <a:gd name="adj" fmla="val 2702"/>
            </a:avLst>
          </a:prstGeom>
          <a:solidFill>
            <a:srgbClr val="F2F2F2"/>
          </a:solidFill>
          <a:ln/>
        </p:spPr>
      </p:sp>
      <p:sp>
        <p:nvSpPr>
          <p:cNvPr id="6" name="Shape 4"/>
          <p:cNvSpPr/>
          <p:nvPr/>
        </p:nvSpPr>
        <p:spPr>
          <a:xfrm>
            <a:off x="784384" y="3177064"/>
            <a:ext cx="6310193" cy="2930485"/>
          </a:xfrm>
          <a:prstGeom prst="roundRect">
            <a:avLst>
              <a:gd name="adj" fmla="val 965"/>
            </a:avLst>
          </a:prstGeom>
          <a:solidFill>
            <a:schemeClr val="bg2">
              <a:lumMod val="25000"/>
            </a:schemeClr>
          </a:solidFill>
          <a:ln/>
        </p:spPr>
      </p:sp>
      <p:sp>
        <p:nvSpPr>
          <p:cNvPr id="7" name="Text 5"/>
          <p:cNvSpPr/>
          <p:nvPr/>
        </p:nvSpPr>
        <p:spPr>
          <a:xfrm>
            <a:off x="972860" y="3318391"/>
            <a:ext cx="5933242" cy="2647831"/>
          </a:xfrm>
          <a:prstGeom prst="rect">
            <a:avLst/>
          </a:prstGeom>
          <a:noFill/>
          <a:ln/>
        </p:spPr>
        <p:txBody>
          <a:bodyPr wrap="square" lIns="0" tIns="0" rIns="0" bIns="0" rtlCol="0" anchor="t"/>
          <a:lstStyle/>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&lt;</a:t>
            </a:r>
            <a:r>
              <a:rPr lang="pt-BR" sz="1600" b="0" i="1" dirty="0" err="1">
                <a:solidFill>
                  <a:srgbClr val="8BE9FD"/>
                </a:solidFill>
                <a:effectLst/>
                <a:latin typeface="Consolas" panose="020B0609020204030204" pitchFamily="49" charset="0"/>
              </a:rPr>
              <a:t>Pressable</a:t>
            </a:r>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onPress</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=&gt;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setCompleted</a:t>
            </a:r>
            <a:r>
              <a:rPr lang="pt-BR" sz="1600" b="0" dirty="0">
                <a:solidFill>
                  <a:srgbClr val="F8F8F2"/>
                </a:solidFill>
                <a:effectLst/>
                <a:latin typeface="Consolas" panose="020B0609020204030204" pitchFamily="49" charset="0"/>
              </a:rPr>
              <a:t>(</a:t>
            </a:r>
            <a:r>
              <a:rPr lang="pt-BR" sz="1600" b="0" dirty="0">
                <a:solidFill>
                  <a:srgbClr val="FF79C6"/>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completed</a:t>
            </a:r>
            <a:r>
              <a:rPr lang="pt-BR" sz="1600" b="0" dirty="0">
                <a:solidFill>
                  <a:srgbClr val="F8F8F2"/>
                </a:solidFill>
                <a:effectLst/>
                <a:latin typeface="Consolas" panose="020B0609020204030204" pitchFamily="49" charset="0"/>
              </a:rPr>
              <a:t>)</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&gt;</a:t>
            </a:r>
          </a:p>
          <a:p>
            <a:r>
              <a:rPr lang="pt-BR" sz="1600" b="0" dirty="0">
                <a:solidFill>
                  <a:srgbClr val="F8F8F2"/>
                </a:solidFill>
                <a:effectLst/>
                <a:latin typeface="Consolas" panose="020B0609020204030204" pitchFamily="49" charset="0"/>
              </a:rPr>
              <a:t>   &lt;</a:t>
            </a:r>
            <a:r>
              <a:rPr lang="pt-BR" sz="1600" b="0" i="1" dirty="0" err="1">
                <a:solidFill>
                  <a:srgbClr val="8BE9FD"/>
                </a:solidFill>
                <a:effectLst/>
                <a:latin typeface="Consolas" panose="020B0609020204030204" pitchFamily="49" charset="0"/>
              </a:rPr>
              <a:t>Ionicons</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name</a:t>
            </a:r>
            <a:r>
              <a:rPr lang="pt-BR" sz="1600" b="0" dirty="0">
                <a:solidFill>
                  <a:srgbClr val="FF79C6"/>
                </a:solidFill>
                <a:effectLst/>
                <a:latin typeface="Consolas" panose="020B0609020204030204" pitchFamily="49" charset="0"/>
              </a:rPr>
              <a:t>=</a:t>
            </a:r>
            <a:r>
              <a:rPr lang="pt-BR" sz="1600" b="0" dirty="0">
                <a:solidFill>
                  <a:srgbClr val="E9F284"/>
                </a:solidFill>
                <a:effectLst/>
                <a:latin typeface="Consolas" panose="020B0609020204030204" pitchFamily="49" charset="0"/>
              </a:rPr>
              <a:t>"</a:t>
            </a:r>
            <a:r>
              <a:rPr lang="pt-BR" sz="1600" b="0" dirty="0" err="1">
                <a:solidFill>
                  <a:srgbClr val="F1FA8C"/>
                </a:solidFill>
                <a:effectLst/>
                <a:latin typeface="Consolas" panose="020B0609020204030204" pitchFamily="49" charset="0"/>
              </a:rPr>
              <a:t>checkmark-circle</a:t>
            </a:r>
            <a:r>
              <a:rPr lang="pt-BR" sz="1600" b="0" dirty="0">
                <a:solidFill>
                  <a:srgbClr val="E9F284"/>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size</a:t>
            </a:r>
            <a:r>
              <a:rPr lang="pt-BR" sz="1600" b="0" dirty="0">
                <a:solidFill>
                  <a:srgbClr val="FF79C6"/>
                </a:solidFill>
                <a:effectLst/>
                <a:latin typeface="Consolas" panose="020B0609020204030204" pitchFamily="49" charset="0"/>
              </a:rPr>
              <a:t>={</a:t>
            </a:r>
            <a:r>
              <a:rPr lang="pt-BR" sz="1600" b="0" dirty="0">
                <a:solidFill>
                  <a:srgbClr val="BD93F9"/>
                </a:solidFill>
                <a:effectLst/>
                <a:latin typeface="Consolas" panose="020B0609020204030204" pitchFamily="49" charset="0"/>
              </a:rPr>
              <a:t>32</a:t>
            </a: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a:t>
            </a:r>
            <a:r>
              <a:rPr lang="pt-BR" sz="1600" b="0" i="1" dirty="0">
                <a:solidFill>
                  <a:srgbClr val="50FA7B"/>
                </a:solidFill>
                <a:effectLst/>
                <a:latin typeface="Consolas" panose="020B0609020204030204" pitchFamily="49" charset="0"/>
              </a:rPr>
              <a:t>color</a:t>
            </a:r>
            <a:r>
              <a:rPr lang="pt-BR" sz="1600" b="0" dirty="0">
                <a:solidFill>
                  <a:srgbClr val="FF79C6"/>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completed</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colors</a:t>
            </a:r>
            <a:r>
              <a:rPr lang="pt-BR" sz="1600" b="0" dirty="0" err="1">
                <a:solidFill>
                  <a:srgbClr val="F8F8F2"/>
                </a:solidFill>
                <a:effectLst/>
                <a:latin typeface="Consolas" panose="020B0609020204030204" pitchFamily="49" charset="0"/>
              </a:rPr>
              <a:t>.primary</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E9F284"/>
                </a:solidFill>
                <a:effectLst/>
                <a:latin typeface="Consolas" panose="020B0609020204030204" pitchFamily="49" charset="0"/>
              </a:rPr>
              <a:t>"</a:t>
            </a:r>
            <a:r>
              <a:rPr lang="pt-BR" sz="1600" b="0" dirty="0" err="1">
                <a:solidFill>
                  <a:srgbClr val="F1FA8C"/>
                </a:solidFill>
                <a:effectLst/>
                <a:latin typeface="Consolas" panose="020B0609020204030204" pitchFamily="49" charset="0"/>
              </a:rPr>
              <a:t>gray</a:t>
            </a:r>
            <a:r>
              <a:rPr lang="pt-BR" sz="1600" b="0" dirty="0">
                <a:solidFill>
                  <a:srgbClr val="E9F284"/>
                </a:solidFill>
                <a:effectLst/>
                <a:latin typeface="Consolas" panose="020B0609020204030204" pitchFamily="49" charset="0"/>
              </a:rPr>
              <a:t>"</a:t>
            </a:r>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a:solidFill>
                  <a:srgbClr val="F8F8F2"/>
                </a:solidFill>
                <a:effectLst/>
                <a:latin typeface="Consolas" panose="020B0609020204030204" pitchFamily="49" charset="0"/>
              </a:rPr>
              <a:t>    /&gt;</a:t>
            </a:r>
          </a:p>
          <a:p>
            <a:r>
              <a:rPr lang="pt-BR" sz="1600" b="0" dirty="0">
                <a:solidFill>
                  <a:srgbClr val="F8F8F2"/>
                </a:solidFill>
                <a:effectLst/>
                <a:latin typeface="Consolas" panose="020B0609020204030204" pitchFamily="49" charset="0"/>
              </a:rPr>
              <a:t>&lt;/</a:t>
            </a:r>
            <a:r>
              <a:rPr lang="pt-BR" sz="1600" b="0" i="1" dirty="0" err="1">
                <a:solidFill>
                  <a:srgbClr val="8BE9FD"/>
                </a:solidFill>
                <a:effectLst/>
                <a:latin typeface="Consolas" panose="020B0609020204030204" pitchFamily="49" charset="0"/>
              </a:rPr>
              <a:t>Pressable</a:t>
            </a:r>
            <a:r>
              <a:rPr lang="pt-BR" sz="1600" b="0" dirty="0">
                <a:solidFill>
                  <a:srgbClr val="F8F8F2"/>
                </a:solidFill>
                <a:effectLst/>
                <a:latin typeface="Consolas" panose="020B0609020204030204" pitchFamily="49" charset="0"/>
              </a:rPr>
              <a:t>&gt;</a:t>
            </a:r>
          </a:p>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p:txBody>
      </p:sp>
      <p:sp>
        <p:nvSpPr>
          <p:cNvPr id="8" name="Text 6"/>
          <p:cNvSpPr/>
          <p:nvPr/>
        </p:nvSpPr>
        <p:spPr>
          <a:xfrm>
            <a:off x="793790" y="6309003"/>
            <a:ext cx="6291382" cy="882610"/>
          </a:xfrm>
          <a:prstGeom prst="rect">
            <a:avLst/>
          </a:prstGeom>
          <a:noFill/>
          <a:ln/>
        </p:spPr>
        <p:txBody>
          <a:bodyPr wrap="square" lIns="0" tIns="0" rIns="0" bIns="0" rtlCol="0" anchor="t"/>
          <a:lstStyle/>
          <a:p>
            <a:pPr marL="0" indent="0" algn="l">
              <a:lnSpc>
                <a:spcPts val="2300"/>
              </a:lnSpc>
              <a:buNone/>
            </a:pPr>
            <a:r>
              <a:rPr lang="en-US" sz="1450" dirty="0">
                <a:solidFill>
                  <a:srgbClr val="000000"/>
                </a:solidFill>
                <a:latin typeface="Varela Round" pitchFamily="34" charset="0"/>
                <a:ea typeface="Varela Round" pitchFamily="34" charset="-122"/>
                <a:cs typeface="Varela Round" pitchFamily="34" charset="-120"/>
              </a:rPr>
              <a:t>Aqui o que for </a:t>
            </a:r>
            <a:r>
              <a:rPr lang="en-US" sz="1450" b="1" dirty="0">
                <a:solidFill>
                  <a:srgbClr val="000000"/>
                </a:solidFill>
                <a:latin typeface="Varela Round" pitchFamily="34" charset="0"/>
                <a:ea typeface="Varela Round" pitchFamily="34" charset="-122"/>
                <a:cs typeface="Varela Round" pitchFamily="34" charset="-120"/>
              </a:rPr>
              <a:t>true </a:t>
            </a:r>
            <a:r>
              <a:rPr lang="en-US" sz="1450" dirty="0">
                <a:solidFill>
                  <a:srgbClr val="000000"/>
                </a:solidFill>
                <a:latin typeface="Varela Round" pitchFamily="34" charset="0"/>
                <a:ea typeface="Varela Round" pitchFamily="34" charset="-122"/>
                <a:cs typeface="Varela Round" pitchFamily="34" charset="-120"/>
              </a:rPr>
              <a:t>vai virar </a:t>
            </a:r>
            <a:r>
              <a:rPr lang="en-US" sz="1450" b="1" dirty="0">
                <a:solidFill>
                  <a:srgbClr val="000000"/>
                </a:solidFill>
                <a:latin typeface="Varela Round" pitchFamily="34" charset="0"/>
                <a:ea typeface="Varela Round" pitchFamily="34" charset="-122"/>
                <a:cs typeface="Varela Round" pitchFamily="34" charset="-120"/>
              </a:rPr>
              <a:t>false </a:t>
            </a:r>
            <a:r>
              <a:rPr lang="en-US" sz="1450" dirty="0">
                <a:solidFill>
                  <a:srgbClr val="000000"/>
                </a:solidFill>
                <a:latin typeface="Varela Round" pitchFamily="34" charset="0"/>
                <a:ea typeface="Varela Round" pitchFamily="34" charset="-122"/>
                <a:cs typeface="Varela Round" pitchFamily="34" charset="-120"/>
              </a:rPr>
              <a:t>e o que for </a:t>
            </a:r>
            <a:r>
              <a:rPr lang="en-US" sz="1450" b="1" dirty="0">
                <a:solidFill>
                  <a:srgbClr val="000000"/>
                </a:solidFill>
                <a:latin typeface="Varela Round" pitchFamily="34" charset="0"/>
                <a:ea typeface="Varela Round" pitchFamily="34" charset="-122"/>
                <a:cs typeface="Varela Round" pitchFamily="34" charset="-120"/>
              </a:rPr>
              <a:t>false </a:t>
            </a:r>
            <a:r>
              <a:rPr lang="en-US" sz="1450" dirty="0">
                <a:solidFill>
                  <a:srgbClr val="000000"/>
                </a:solidFill>
                <a:latin typeface="Varela Round" pitchFamily="34" charset="0"/>
                <a:ea typeface="Varela Round" pitchFamily="34" charset="-122"/>
                <a:cs typeface="Varela Round" pitchFamily="34" charset="-120"/>
              </a:rPr>
              <a:t>vai virar </a:t>
            </a:r>
            <a:r>
              <a:rPr lang="en-US" sz="1450" b="1" dirty="0">
                <a:solidFill>
                  <a:srgbClr val="000000"/>
                </a:solidFill>
                <a:latin typeface="Varela Round" pitchFamily="34" charset="0"/>
                <a:ea typeface="Varela Round" pitchFamily="34" charset="-122"/>
                <a:cs typeface="Varela Round" pitchFamily="34" charset="-120"/>
              </a:rPr>
              <a:t>true.  </a:t>
            </a:r>
            <a:r>
              <a:rPr lang="en-US" sz="1450" dirty="0">
                <a:solidFill>
                  <a:srgbClr val="000000"/>
                </a:solidFill>
                <a:latin typeface="Varela Round" pitchFamily="34" charset="0"/>
                <a:ea typeface="Varela Round" pitchFamily="34" charset="-122"/>
                <a:cs typeface="Varela Round" pitchFamily="34" charset="-120"/>
              </a:rPr>
              <a:t>Vamos aplicar um setCompleted no oposto que temos </a:t>
            </a:r>
            <a:r>
              <a:rPr lang="en-US" sz="1450" b="1" dirty="0">
                <a:solidFill>
                  <a:srgbClr val="000000"/>
                </a:solidFill>
                <a:latin typeface="Varela Round" pitchFamily="34" charset="0"/>
                <a:ea typeface="Varela Round" pitchFamily="34" charset="-122"/>
                <a:cs typeface="Varela Round" pitchFamily="34" charset="-120"/>
              </a:rPr>
              <a:t>setCompleted(!completed)</a:t>
            </a:r>
            <a:endParaRPr lang="en-US" sz="1450" dirty="0"/>
          </a:p>
        </p:txBody>
      </p:sp>
      <p:pic>
        <p:nvPicPr>
          <p:cNvPr id="9" name="Image 0" descr="preencoded.png"/>
          <p:cNvPicPr>
            <a:picLocks noChangeAspect="1"/>
          </p:cNvPicPr>
          <p:nvPr/>
        </p:nvPicPr>
        <p:blipFill>
          <a:blip r:embed="rId3"/>
          <a:stretch>
            <a:fillRect/>
          </a:stretch>
        </p:blipFill>
        <p:spPr>
          <a:xfrm>
            <a:off x="7710130" y="1935837"/>
            <a:ext cx="5976699" cy="2937986"/>
          </a:xfrm>
          <a:prstGeom prst="rect">
            <a:avLst/>
          </a:prstGeom>
        </p:spPr>
      </p:pic>
      <p:sp>
        <p:nvSpPr>
          <p:cNvPr id="10" name="Text 7"/>
          <p:cNvSpPr/>
          <p:nvPr/>
        </p:nvSpPr>
        <p:spPr>
          <a:xfrm>
            <a:off x="10634685" y="2195896"/>
            <a:ext cx="1366791" cy="170849"/>
          </a:xfrm>
          <a:prstGeom prst="rect">
            <a:avLst/>
          </a:prstGeom>
          <a:noFill/>
          <a:ln/>
        </p:spPr>
        <p:txBody>
          <a:bodyPr wrap="none" lIns="0" tIns="0" rIns="0" bIns="0" rtlCol="0" anchor="t"/>
          <a:lstStyle/>
          <a:p>
            <a:pPr marL="0" indent="0" algn="l">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Novo Estado</a:t>
            </a:r>
            <a:endParaRPr lang="en-US" sz="1350" dirty="0"/>
          </a:p>
        </p:txBody>
      </p:sp>
      <p:sp>
        <p:nvSpPr>
          <p:cNvPr id="11" name="Text 8"/>
          <p:cNvSpPr/>
          <p:nvPr/>
        </p:nvSpPr>
        <p:spPr>
          <a:xfrm>
            <a:off x="10634685" y="2415342"/>
            <a:ext cx="2763956" cy="133262"/>
          </a:xfrm>
          <a:prstGeom prst="rect">
            <a:avLst/>
          </a:prstGeom>
          <a:noFill/>
          <a:ln/>
        </p:spPr>
        <p:txBody>
          <a:bodyPr wrap="none" lIns="0" tIns="0" rIns="0" bIns="0" rtlCol="0" anchor="t"/>
          <a:lstStyle/>
          <a:p>
            <a:pPr marL="0" indent="0" algn="l">
              <a:lnSpc>
                <a:spcPts val="1300"/>
              </a:lnSpc>
              <a:buNone/>
            </a:pPr>
            <a:r>
              <a:rPr lang="en-US" sz="1050" dirty="0">
                <a:solidFill>
                  <a:srgbClr val="000000"/>
                </a:solidFill>
                <a:latin typeface="Varela Round" pitchFamily="34" charset="0"/>
                <a:ea typeface="Varela Round" pitchFamily="34" charset="-122"/>
                <a:cs typeface="Varela Round" pitchFamily="34" charset="-120"/>
              </a:rPr>
              <a:t>Estado passa para o oposto</a:t>
            </a:r>
            <a:endParaRPr lang="en-US" sz="1050" dirty="0"/>
          </a:p>
        </p:txBody>
      </p:sp>
      <p:pic>
        <p:nvPicPr>
          <p:cNvPr id="12"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76542" y="2275056"/>
            <a:ext cx="194388" cy="194388"/>
          </a:xfrm>
          <a:prstGeom prst="rect">
            <a:avLst/>
          </a:prstGeom>
        </p:spPr>
      </p:pic>
      <p:sp>
        <p:nvSpPr>
          <p:cNvPr id="13" name="Text 9"/>
          <p:cNvSpPr/>
          <p:nvPr/>
        </p:nvSpPr>
        <p:spPr>
          <a:xfrm>
            <a:off x="10634685" y="2882329"/>
            <a:ext cx="1366791" cy="170849"/>
          </a:xfrm>
          <a:prstGeom prst="rect">
            <a:avLst/>
          </a:prstGeom>
          <a:noFill/>
          <a:ln/>
        </p:spPr>
        <p:txBody>
          <a:bodyPr wrap="none" lIns="0" tIns="0" rIns="0" bIns="0" rtlCol="0" anchor="t"/>
          <a:lstStyle/>
          <a:p>
            <a:pPr marL="0" indent="0" algn="l">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Alternar Valor</a:t>
            </a:r>
            <a:endParaRPr lang="en-US" sz="1350" dirty="0"/>
          </a:p>
        </p:txBody>
      </p:sp>
      <p:sp>
        <p:nvSpPr>
          <p:cNvPr id="14" name="Text 10"/>
          <p:cNvSpPr/>
          <p:nvPr/>
        </p:nvSpPr>
        <p:spPr>
          <a:xfrm>
            <a:off x="10634685" y="3101776"/>
            <a:ext cx="2763956" cy="133262"/>
          </a:xfrm>
          <a:prstGeom prst="rect">
            <a:avLst/>
          </a:prstGeom>
          <a:noFill/>
          <a:ln/>
        </p:spPr>
        <p:txBody>
          <a:bodyPr wrap="none" lIns="0" tIns="0" rIns="0" bIns="0" rtlCol="0" anchor="t"/>
          <a:lstStyle/>
          <a:p>
            <a:pPr marL="0" indent="0" algn="l">
              <a:lnSpc>
                <a:spcPts val="1300"/>
              </a:lnSpc>
              <a:buNone/>
            </a:pPr>
            <a:r>
              <a:rPr lang="en-US" sz="1050" dirty="0">
                <a:solidFill>
                  <a:srgbClr val="000000"/>
                </a:solidFill>
                <a:latin typeface="Varela Round" pitchFamily="34" charset="0"/>
                <a:ea typeface="Varela Round" pitchFamily="34" charset="-122"/>
                <a:cs typeface="Varela Round" pitchFamily="34" charset="-120"/>
              </a:rPr>
              <a:t>Executa setCompleted(!completed)</a:t>
            </a:r>
            <a:endParaRPr lang="en-US" sz="1050" dirty="0"/>
          </a:p>
        </p:txBody>
      </p:sp>
      <p:pic>
        <p:nvPicPr>
          <p:cNvPr id="15"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9076542" y="2870370"/>
            <a:ext cx="194388" cy="194388"/>
          </a:xfrm>
          <a:prstGeom prst="rect">
            <a:avLst/>
          </a:prstGeom>
        </p:spPr>
      </p:pic>
      <p:sp>
        <p:nvSpPr>
          <p:cNvPr id="16" name="Text 11"/>
          <p:cNvSpPr/>
          <p:nvPr/>
        </p:nvSpPr>
        <p:spPr>
          <a:xfrm>
            <a:off x="10634685" y="3568763"/>
            <a:ext cx="1366791" cy="170849"/>
          </a:xfrm>
          <a:prstGeom prst="rect">
            <a:avLst/>
          </a:prstGeom>
          <a:noFill/>
          <a:ln/>
        </p:spPr>
        <p:txBody>
          <a:bodyPr wrap="none" lIns="0" tIns="0" rIns="0" bIns="0" rtlCol="0" anchor="t"/>
          <a:lstStyle/>
          <a:p>
            <a:pPr marL="0" indent="0" algn="l">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Pressionado</a:t>
            </a:r>
            <a:endParaRPr lang="en-US" sz="1350" dirty="0"/>
          </a:p>
        </p:txBody>
      </p:sp>
      <p:sp>
        <p:nvSpPr>
          <p:cNvPr id="17" name="Text 12"/>
          <p:cNvSpPr/>
          <p:nvPr/>
        </p:nvSpPr>
        <p:spPr>
          <a:xfrm>
            <a:off x="10634685" y="3788209"/>
            <a:ext cx="2763956" cy="133262"/>
          </a:xfrm>
          <a:prstGeom prst="rect">
            <a:avLst/>
          </a:prstGeom>
          <a:noFill/>
          <a:ln/>
        </p:spPr>
        <p:txBody>
          <a:bodyPr wrap="none" lIns="0" tIns="0" rIns="0" bIns="0" rtlCol="0" anchor="t"/>
          <a:lstStyle/>
          <a:p>
            <a:pPr marL="0" indent="0" algn="l">
              <a:lnSpc>
                <a:spcPts val="1300"/>
              </a:lnSpc>
              <a:buNone/>
            </a:pPr>
            <a:r>
              <a:rPr lang="en-US" sz="1050" dirty="0">
                <a:solidFill>
                  <a:srgbClr val="000000"/>
                </a:solidFill>
                <a:latin typeface="Varela Round" pitchFamily="34" charset="0"/>
                <a:ea typeface="Varela Round" pitchFamily="34" charset="-122"/>
                <a:cs typeface="Varela Round" pitchFamily="34" charset="-120"/>
              </a:rPr>
              <a:t>Usuário toca no Pressable</a:t>
            </a:r>
            <a:endParaRPr lang="en-US" sz="1050" dirty="0"/>
          </a:p>
        </p:txBody>
      </p:sp>
      <p:pic>
        <p:nvPicPr>
          <p:cNvPr id="18"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9076542" y="3459609"/>
            <a:ext cx="194388" cy="194388"/>
          </a:xfrm>
          <a:prstGeom prst="rect">
            <a:avLst/>
          </a:prstGeom>
        </p:spPr>
      </p:pic>
      <p:sp>
        <p:nvSpPr>
          <p:cNvPr id="19" name="Text 13"/>
          <p:cNvSpPr/>
          <p:nvPr/>
        </p:nvSpPr>
        <p:spPr>
          <a:xfrm>
            <a:off x="10640759" y="4255196"/>
            <a:ext cx="1366792" cy="170849"/>
          </a:xfrm>
          <a:prstGeom prst="rect">
            <a:avLst/>
          </a:prstGeom>
          <a:noFill/>
          <a:ln/>
        </p:spPr>
        <p:txBody>
          <a:bodyPr wrap="none" lIns="0" tIns="0" rIns="0" bIns="0" rtlCol="0" anchor="t"/>
          <a:lstStyle/>
          <a:p>
            <a:pPr marL="0" indent="0" algn="l">
              <a:lnSpc>
                <a:spcPts val="1650"/>
              </a:lnSpc>
              <a:buNone/>
            </a:pPr>
            <a:r>
              <a:rPr lang="en-US" sz="1350" b="1" dirty="0">
                <a:solidFill>
                  <a:srgbClr val="000000"/>
                </a:solidFill>
                <a:latin typeface="Varela Round Bold" pitchFamily="34" charset="0"/>
                <a:ea typeface="Varela Round Bold" pitchFamily="34" charset="-122"/>
                <a:cs typeface="Varela Round Bold" pitchFamily="34" charset="-120"/>
              </a:rPr>
              <a:t>Estado Atual?</a:t>
            </a:r>
            <a:endParaRPr lang="en-US" sz="1350" dirty="0"/>
          </a:p>
        </p:txBody>
      </p:sp>
      <p:sp>
        <p:nvSpPr>
          <p:cNvPr id="20" name="Text 14"/>
          <p:cNvSpPr/>
          <p:nvPr/>
        </p:nvSpPr>
        <p:spPr>
          <a:xfrm>
            <a:off x="10640759" y="4474642"/>
            <a:ext cx="2763958" cy="133262"/>
          </a:xfrm>
          <a:prstGeom prst="rect">
            <a:avLst/>
          </a:prstGeom>
          <a:noFill/>
          <a:ln/>
        </p:spPr>
        <p:txBody>
          <a:bodyPr wrap="none" lIns="0" tIns="0" rIns="0" bIns="0" rtlCol="0" anchor="t"/>
          <a:lstStyle/>
          <a:p>
            <a:pPr marL="0" indent="0" algn="l">
              <a:lnSpc>
                <a:spcPts val="1300"/>
              </a:lnSpc>
              <a:buNone/>
            </a:pPr>
            <a:r>
              <a:rPr lang="en-US" sz="1050" dirty="0">
                <a:solidFill>
                  <a:srgbClr val="000000"/>
                </a:solidFill>
                <a:latin typeface="Varela Round" pitchFamily="34" charset="0"/>
                <a:ea typeface="Varela Round" pitchFamily="34" charset="-122"/>
                <a:cs typeface="Varela Round" pitchFamily="34" charset="-120"/>
              </a:rPr>
              <a:t>Verifica se é true ou false</a:t>
            </a:r>
            <a:endParaRPr lang="en-US" sz="1050" dirty="0"/>
          </a:p>
        </p:txBody>
      </p:sp>
      <p:pic>
        <p:nvPicPr>
          <p:cNvPr id="21" name="Image 4" descr="preencoded.png"/>
          <p:cNvPicPr>
            <a:picLocks noChangeAspect="1"/>
          </p:cNvPicPr>
          <p:nvPr/>
        </p:nvPicPr>
        <p:blipFill>
          <a:blip r:embed="rId4">
            <a:extLst>
              <a:ext uri="{96DAC541-7B7A-43D3-8B79-37D633B846F1}">
                <asvg:svgBlip xmlns:asvg="http://schemas.microsoft.com/office/drawing/2016/SVG/main" r:embed="rId8"/>
              </a:ext>
            </a:extLst>
          </a:blip>
          <a:stretch>
            <a:fillRect/>
          </a:stretch>
        </p:blipFill>
        <p:spPr>
          <a:xfrm>
            <a:off x="9076542" y="4146043"/>
            <a:ext cx="194388" cy="194388"/>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793790" y="592217"/>
            <a:ext cx="6881455"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Aprendizagem com essa aula</a:t>
            </a:r>
            <a:endParaRPr lang="en-US" sz="3900" dirty="0"/>
          </a:p>
        </p:txBody>
      </p:sp>
      <p:sp>
        <p:nvSpPr>
          <p:cNvPr id="3" name="Text 1"/>
          <p:cNvSpPr/>
          <p:nvPr/>
        </p:nvSpPr>
        <p:spPr>
          <a:xfrm>
            <a:off x="793790" y="1609130"/>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Aprendemos com essa aula dois conceitos importantes, o primeiro é como fazer o input controlado :</a:t>
            </a:r>
            <a:endParaRPr lang="en-US" sz="1550" dirty="0"/>
          </a:p>
        </p:txBody>
      </p:sp>
      <p:sp>
        <p:nvSpPr>
          <p:cNvPr id="4" name="Shape 2"/>
          <p:cNvSpPr/>
          <p:nvPr/>
        </p:nvSpPr>
        <p:spPr>
          <a:xfrm>
            <a:off x="793790" y="2149912"/>
            <a:ext cx="13042821" cy="615196"/>
          </a:xfrm>
          <a:prstGeom prst="roundRect">
            <a:avLst>
              <a:gd name="adj" fmla="val 13550"/>
            </a:avLst>
          </a:prstGeom>
          <a:solidFill>
            <a:srgbClr val="F2F2F2"/>
          </a:solidFill>
          <a:ln/>
        </p:spPr>
      </p:sp>
      <p:sp>
        <p:nvSpPr>
          <p:cNvPr id="5" name="Shape 3"/>
          <p:cNvSpPr/>
          <p:nvPr/>
        </p:nvSpPr>
        <p:spPr>
          <a:xfrm>
            <a:off x="783908" y="2149912"/>
            <a:ext cx="13062585" cy="615196"/>
          </a:xfrm>
          <a:prstGeom prst="roundRect">
            <a:avLst>
              <a:gd name="adj" fmla="val 4839"/>
            </a:avLst>
          </a:prstGeom>
          <a:solidFill>
            <a:schemeClr val="bg2">
              <a:lumMod val="25000"/>
            </a:schemeClr>
          </a:solidFill>
          <a:ln/>
        </p:spPr>
      </p:sp>
      <p:sp>
        <p:nvSpPr>
          <p:cNvPr id="6" name="Text 4"/>
          <p:cNvSpPr/>
          <p:nvPr/>
        </p:nvSpPr>
        <p:spPr>
          <a:xfrm>
            <a:off x="982266" y="2298740"/>
            <a:ext cx="12665869" cy="317540"/>
          </a:xfrm>
          <a:prstGeom prst="rect">
            <a:avLst/>
          </a:prstGeom>
          <a:noFill/>
          <a:ln/>
        </p:spPr>
        <p:txBody>
          <a:bodyPr wrap="none" lIns="0" tIns="0" rIns="0" bIns="0" rtlCol="0" anchor="t"/>
          <a:lstStyle/>
          <a:p>
            <a:r>
              <a:rPr lang="pt-BR" sz="1600" b="0" dirty="0">
                <a:solidFill>
                  <a:srgbClr val="F8F8F2"/>
                </a:solidFill>
                <a:effectLst/>
                <a:latin typeface="Consolas" panose="020B0609020204030204" pitchFamily="49" charset="0"/>
              </a:rPr>
              <a:t> &lt;</a:t>
            </a:r>
            <a:r>
              <a:rPr lang="pt-BR" sz="1600" b="0" i="1" dirty="0" err="1">
                <a:solidFill>
                  <a:srgbClr val="8BE9FD"/>
                </a:solidFill>
                <a:effectLst/>
                <a:latin typeface="Consolas" panose="020B0609020204030204" pitchFamily="49" charset="0"/>
              </a:rPr>
              <a:t>TextInput</a:t>
            </a:r>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value</a:t>
            </a:r>
            <a:r>
              <a:rPr lang="pt-BR" sz="1600" b="0" dirty="0">
                <a:solidFill>
                  <a:srgbClr val="FF79C6"/>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text</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onChangeText</a:t>
            </a:r>
            <a:r>
              <a:rPr lang="pt-BR" sz="1600" b="0" dirty="0">
                <a:solidFill>
                  <a:srgbClr val="FF79C6"/>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setText</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style</a:t>
            </a:r>
            <a:r>
              <a:rPr lang="pt-BR" sz="1600" b="0" dirty="0">
                <a:solidFill>
                  <a:srgbClr val="FF79C6"/>
                </a:solidFill>
                <a:effectLst/>
                <a:latin typeface="Consolas" panose="020B0609020204030204" pitchFamily="49" charset="0"/>
              </a:rPr>
              <a:t>={</a:t>
            </a:r>
            <a:r>
              <a:rPr lang="pt-BR" sz="1600" b="0" dirty="0" err="1">
                <a:solidFill>
                  <a:srgbClr val="BD93F9"/>
                </a:solidFill>
                <a:effectLst/>
                <a:latin typeface="Consolas" panose="020B0609020204030204" pitchFamily="49" charset="0"/>
              </a:rPr>
              <a:t>estilo</a:t>
            </a:r>
            <a:r>
              <a:rPr lang="pt-BR" sz="1600" b="0" dirty="0" err="1">
                <a:solidFill>
                  <a:srgbClr val="F8F8F2"/>
                </a:solidFill>
                <a:effectLst/>
                <a:latin typeface="Consolas" panose="020B0609020204030204" pitchFamily="49" charset="0"/>
              </a:rPr>
              <a:t>.input</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i="1" dirty="0" err="1">
                <a:solidFill>
                  <a:srgbClr val="50FA7B"/>
                </a:solidFill>
                <a:effectLst/>
                <a:latin typeface="Consolas" panose="020B0609020204030204" pitchFamily="49" charset="0"/>
              </a:rPr>
              <a:t>placeholder</a:t>
            </a:r>
            <a:r>
              <a:rPr lang="pt-BR" sz="1600" b="0" dirty="0">
                <a:solidFill>
                  <a:srgbClr val="FF79C6"/>
                </a:solidFill>
                <a:effectLst/>
                <a:latin typeface="Consolas" panose="020B0609020204030204" pitchFamily="49" charset="0"/>
              </a:rPr>
              <a:t>=</a:t>
            </a:r>
            <a:r>
              <a:rPr lang="pt-BR" sz="1600" b="0" dirty="0">
                <a:solidFill>
                  <a:srgbClr val="E9F284"/>
                </a:solidFill>
                <a:effectLst/>
                <a:latin typeface="Consolas" panose="020B0609020204030204" pitchFamily="49" charset="0"/>
              </a:rPr>
              <a:t>"</a:t>
            </a:r>
            <a:r>
              <a:rPr lang="pt-BR" sz="1600" b="0" dirty="0">
                <a:solidFill>
                  <a:srgbClr val="F1FA8C"/>
                </a:solidFill>
                <a:effectLst/>
                <a:latin typeface="Consolas" panose="020B0609020204030204" pitchFamily="49" charset="0"/>
              </a:rPr>
              <a:t>Adicione um item</a:t>
            </a:r>
            <a:r>
              <a:rPr lang="pt-BR" sz="1600" b="0" dirty="0">
                <a:solidFill>
                  <a:srgbClr val="E9F284"/>
                </a:solidFill>
                <a:effectLst/>
                <a:latin typeface="Consolas" panose="020B0609020204030204" pitchFamily="49" charset="0"/>
              </a:rPr>
              <a:t>"</a:t>
            </a:r>
            <a:r>
              <a:rPr lang="pt-BR" sz="1600" b="0" dirty="0">
                <a:solidFill>
                  <a:srgbClr val="F8F8F2"/>
                </a:solidFill>
                <a:effectLst/>
                <a:latin typeface="Consolas" panose="020B0609020204030204" pitchFamily="49" charset="0"/>
              </a:rPr>
              <a:t> /&gt;</a:t>
            </a:r>
          </a:p>
          <a:p>
            <a:br>
              <a:rPr lang="pt-BR" sz="1600" b="0" dirty="0">
                <a:solidFill>
                  <a:srgbClr val="F8F8F2"/>
                </a:solidFill>
                <a:effectLst/>
                <a:latin typeface="Consolas" panose="020B0609020204030204" pitchFamily="49" charset="0"/>
              </a:rPr>
            </a:br>
            <a:endParaRPr lang="pt-BR" sz="1600" b="0" dirty="0">
              <a:solidFill>
                <a:srgbClr val="F8F8F2"/>
              </a:solidFill>
              <a:effectLst/>
              <a:latin typeface="Consolas" panose="020B0609020204030204" pitchFamily="49" charset="0"/>
            </a:endParaRPr>
          </a:p>
        </p:txBody>
      </p:sp>
      <p:sp>
        <p:nvSpPr>
          <p:cNvPr id="7" name="Text 5"/>
          <p:cNvSpPr/>
          <p:nvPr/>
        </p:nvSpPr>
        <p:spPr>
          <a:xfrm>
            <a:off x="793790" y="2988350"/>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 outro, é que estamos utilizando o </a:t>
            </a:r>
            <a:r>
              <a:rPr lang="en-US" sz="1550" b="1" dirty="0">
                <a:solidFill>
                  <a:srgbClr val="000000"/>
                </a:solidFill>
                <a:latin typeface="Varela Round" pitchFamily="34" charset="0"/>
                <a:ea typeface="Varela Round" pitchFamily="34" charset="-122"/>
                <a:cs typeface="Varela Round" pitchFamily="34" charset="-120"/>
              </a:rPr>
              <a:t>react </a:t>
            </a:r>
            <a:r>
              <a:rPr lang="en-US" sz="1550" dirty="0">
                <a:solidFill>
                  <a:srgbClr val="000000"/>
                </a:solidFill>
                <a:latin typeface="Varela Round" pitchFamily="34" charset="0"/>
                <a:ea typeface="Varela Round" pitchFamily="34" charset="-122"/>
                <a:cs typeface="Varela Round" pitchFamily="34" charset="-120"/>
              </a:rPr>
              <a:t>também, tudo o que fazemos com react, continua valendo aqui. O </a:t>
            </a:r>
            <a:r>
              <a:rPr lang="en-US" sz="1550" b="1" dirty="0">
                <a:solidFill>
                  <a:srgbClr val="000000"/>
                </a:solidFill>
                <a:latin typeface="Varela Round" pitchFamily="34" charset="0"/>
                <a:ea typeface="Varela Round" pitchFamily="34" charset="-122"/>
                <a:cs typeface="Varela Round" pitchFamily="34" charset="-120"/>
              </a:rPr>
              <a:t>estado </a:t>
            </a:r>
            <a:r>
              <a:rPr lang="en-US" sz="1550" dirty="0">
                <a:solidFill>
                  <a:srgbClr val="000000"/>
                </a:solidFill>
                <a:latin typeface="Varela Round" pitchFamily="34" charset="0"/>
                <a:ea typeface="Varela Round" pitchFamily="34" charset="-122"/>
                <a:cs typeface="Varela Round" pitchFamily="34" charset="-120"/>
              </a:rPr>
              <a:t>continua da mesa forma, atualizar o </a:t>
            </a:r>
            <a:r>
              <a:rPr lang="en-US" sz="1550" b="1" dirty="0">
                <a:solidFill>
                  <a:srgbClr val="000000"/>
                </a:solidFill>
                <a:latin typeface="Varela Round" pitchFamily="34" charset="0"/>
                <a:ea typeface="Varela Round" pitchFamily="34" charset="-122"/>
                <a:cs typeface="Varela Round" pitchFamily="34" charset="-120"/>
              </a:rPr>
              <a:t>array </a:t>
            </a:r>
            <a:r>
              <a:rPr lang="en-US" sz="1550" dirty="0">
                <a:solidFill>
                  <a:srgbClr val="000000"/>
                </a:solidFill>
                <a:latin typeface="Varela Round" pitchFamily="34" charset="0"/>
                <a:ea typeface="Varela Round" pitchFamily="34" charset="-122"/>
                <a:cs typeface="Varela Round" pitchFamily="34" charset="-120"/>
              </a:rPr>
              <a:t>também:</a:t>
            </a:r>
            <a:endParaRPr lang="en-US" sz="1550" dirty="0"/>
          </a:p>
        </p:txBody>
      </p:sp>
      <p:sp>
        <p:nvSpPr>
          <p:cNvPr id="8" name="Shape 6"/>
          <p:cNvSpPr/>
          <p:nvPr/>
        </p:nvSpPr>
        <p:spPr>
          <a:xfrm>
            <a:off x="793790" y="3846671"/>
            <a:ext cx="13042821" cy="3790593"/>
          </a:xfrm>
          <a:prstGeom prst="roundRect">
            <a:avLst>
              <a:gd name="adj" fmla="val 2199"/>
            </a:avLst>
          </a:prstGeom>
          <a:solidFill>
            <a:srgbClr val="F2F2F2"/>
          </a:solidFill>
          <a:ln/>
        </p:spPr>
      </p:sp>
      <p:sp>
        <p:nvSpPr>
          <p:cNvPr id="9" name="Shape 7"/>
          <p:cNvSpPr/>
          <p:nvPr/>
        </p:nvSpPr>
        <p:spPr>
          <a:xfrm>
            <a:off x="783908" y="3846671"/>
            <a:ext cx="13062585" cy="3790593"/>
          </a:xfrm>
          <a:prstGeom prst="roundRect">
            <a:avLst>
              <a:gd name="adj" fmla="val 785"/>
            </a:avLst>
          </a:prstGeom>
          <a:solidFill>
            <a:schemeClr val="bg2">
              <a:lumMod val="25000"/>
            </a:schemeClr>
          </a:solidFill>
          <a:ln/>
        </p:spPr>
      </p:sp>
      <p:sp>
        <p:nvSpPr>
          <p:cNvPr id="10" name="Text 8"/>
          <p:cNvSpPr/>
          <p:nvPr/>
        </p:nvSpPr>
        <p:spPr>
          <a:xfrm>
            <a:off x="982266" y="3995499"/>
            <a:ext cx="12665869" cy="3492937"/>
          </a:xfrm>
          <a:prstGeom prst="rect">
            <a:avLst/>
          </a:prstGeom>
          <a:noFill/>
          <a:ln/>
        </p:spPr>
        <p:txBody>
          <a:bodyPr wrap="square" lIns="0" tIns="0" rIns="0" bIns="0" rtlCol="0" anchor="t"/>
          <a:lstStyle/>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err="1">
                <a:solidFill>
                  <a:srgbClr val="FF79C6"/>
                </a:solidFill>
                <a:effectLst/>
                <a:latin typeface="Consolas" panose="020B0609020204030204" pitchFamily="49" charset="0"/>
              </a:rPr>
              <a:t>export</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default</a:t>
            </a:r>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function</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RootLayout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tasks</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setTasks</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useState</a:t>
            </a:r>
            <a:r>
              <a:rPr lang="pt-BR" sz="1600" b="0" dirty="0">
                <a:solidFill>
                  <a:srgbClr val="F8F8F2"/>
                </a:solidFill>
                <a:effectLst/>
                <a:latin typeface="Consolas" panose="020B0609020204030204" pitchFamily="49" charset="0"/>
              </a:rPr>
              <a:t>(</a:t>
            </a:r>
            <a:r>
              <a:rPr lang="pt-BR" sz="1600" b="0" dirty="0" err="1">
                <a:solidFill>
                  <a:srgbClr val="F8F8F2"/>
                </a:solidFill>
                <a:effectLst/>
                <a:latin typeface="Consolas" panose="020B0609020204030204" pitchFamily="49" charset="0"/>
              </a:rPr>
              <a:t>initialTasks</a:t>
            </a:r>
            <a:r>
              <a:rPr lang="pt-BR" sz="1600" b="0" dirty="0">
                <a:solidFill>
                  <a:srgbClr val="F8F8F2"/>
                </a:solidFill>
                <a:effectLst/>
                <a:latin typeface="Consolas" panose="020B0609020204030204" pitchFamily="49" charset="0"/>
              </a:rPr>
              <a:t>)</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text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setText</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useState</a:t>
            </a:r>
            <a:r>
              <a:rPr lang="pt-BR" sz="1600" b="0" dirty="0">
                <a:solidFill>
                  <a:srgbClr val="F8F8F2"/>
                </a:solidFill>
                <a:effectLst/>
                <a:latin typeface="Consolas" panose="020B0609020204030204" pitchFamily="49" charset="0"/>
              </a:rPr>
              <a:t>(</a:t>
            </a:r>
            <a:r>
              <a:rPr lang="pt-BR" sz="1600" b="0" dirty="0">
                <a:solidFill>
                  <a:srgbClr val="E9F284"/>
                </a:solidFill>
                <a:effectLst/>
                <a:latin typeface="Consolas" panose="020B0609020204030204" pitchFamily="49" charset="0"/>
              </a:rPr>
              <a:t>""</a:t>
            </a:r>
            <a:r>
              <a:rPr lang="pt-BR" sz="1600" b="0" dirty="0">
                <a:solidFill>
                  <a:srgbClr val="F8F8F2"/>
                </a:solidFill>
                <a:effectLst/>
                <a:latin typeface="Consolas" panose="020B0609020204030204" pitchFamily="49" charset="0"/>
              </a:rPr>
              <a:t>)</a:t>
            </a:r>
          </a:p>
          <a:p>
            <a:br>
              <a:rPr lang="pt-BR" sz="1600" b="0" dirty="0">
                <a:solidFill>
                  <a:srgbClr val="F8F8F2"/>
                </a:solidFill>
                <a:effectLst/>
                <a:latin typeface="Consolas" panose="020B0609020204030204" pitchFamily="49" charset="0"/>
              </a:rPr>
            </a:br>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addTask</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 </a:t>
            </a:r>
            <a:r>
              <a:rPr lang="pt-BR" sz="1600" b="0" dirty="0">
                <a:solidFill>
                  <a:srgbClr val="FF79C6"/>
                </a:solidFill>
                <a:effectLst/>
                <a:latin typeface="Consolas" panose="020B0609020204030204" pitchFamily="49" charset="0"/>
              </a:rPr>
              <a:t>=&gt;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newTask</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 id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tasks</a:t>
            </a:r>
            <a:r>
              <a:rPr lang="pt-BR" sz="1600" b="0" dirty="0" err="1">
                <a:solidFill>
                  <a:srgbClr val="F8F8F2"/>
                </a:solidFill>
                <a:effectLst/>
                <a:latin typeface="Consolas" panose="020B0609020204030204" pitchFamily="49" charset="0"/>
              </a:rPr>
              <a:t>.length</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1</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completed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false</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text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setTasks</a:t>
            </a:r>
            <a:r>
              <a:rPr lang="pt-BR" sz="1600" b="0" dirty="0">
                <a:solidFill>
                  <a:srgbClr val="F8F8F2"/>
                </a:solidFill>
                <a:effectLst/>
                <a:latin typeface="Consolas" panose="020B0609020204030204" pitchFamily="49" charset="0"/>
              </a:rPr>
              <a:t>([</a:t>
            </a:r>
            <a:r>
              <a:rPr lang="pt-BR" sz="1600" b="0" dirty="0">
                <a:solidFill>
                  <a:srgbClr val="FF79C6"/>
                </a:solidFill>
                <a:effectLst/>
                <a:latin typeface="Consolas" panose="020B0609020204030204" pitchFamily="49" charset="0"/>
              </a:rPr>
              <a:t>...</a:t>
            </a:r>
            <a:r>
              <a:rPr lang="pt-BR" sz="1600" b="0" dirty="0" err="1">
                <a:solidFill>
                  <a:srgbClr val="BD93F9"/>
                </a:solidFill>
                <a:effectLst/>
                <a:latin typeface="Consolas" panose="020B0609020204030204" pitchFamily="49" charset="0"/>
              </a:rPr>
              <a:t>tasks</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newTask</a:t>
            </a:r>
            <a:r>
              <a:rPr lang="pt-BR" sz="1600" b="0" dirty="0">
                <a:solidFill>
                  <a:srgbClr val="F8F8F2"/>
                </a:solidFill>
                <a:effectLst/>
                <a:latin typeface="Consolas" panose="020B0609020204030204" pitchFamily="49" charset="0"/>
              </a:rPr>
              <a:t>])</a:t>
            </a:r>
          </a:p>
          <a:p>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setText</a:t>
            </a:r>
            <a:r>
              <a:rPr lang="pt-BR" sz="1600" b="0" dirty="0">
                <a:solidFill>
                  <a:srgbClr val="F8F8F2"/>
                </a:solidFill>
                <a:effectLst/>
                <a:latin typeface="Consolas" panose="020B0609020204030204" pitchFamily="49" charset="0"/>
              </a:rPr>
              <a:t>(</a:t>
            </a:r>
            <a:r>
              <a:rPr lang="pt-BR" sz="1600" b="0" dirty="0">
                <a:solidFill>
                  <a:srgbClr val="E9F284"/>
                </a:solidFill>
                <a:effectLst/>
                <a:latin typeface="Consolas" panose="020B0609020204030204" pitchFamily="49" charset="0"/>
              </a:rPr>
              <a:t>""</a:t>
            </a:r>
            <a:r>
              <a:rPr lang="pt-BR" sz="1600" b="0" dirty="0">
                <a:solidFill>
                  <a:srgbClr val="F8F8F2"/>
                </a:solidFill>
                <a:effectLst/>
                <a:latin typeface="Consolas" panose="020B0609020204030204" pitchFamily="49" charset="0"/>
              </a:rPr>
              <a:t>)</a:t>
            </a:r>
          </a:p>
          <a:p>
            <a:r>
              <a:rPr lang="pt-BR" sz="1600" b="0" dirty="0">
                <a:solidFill>
                  <a:srgbClr val="F8F8F2"/>
                </a:solidFill>
                <a:effectLst/>
                <a:latin typeface="Consolas" panose="020B0609020204030204" pitchFamily="49" charset="0"/>
              </a:rPr>
              <a:t>  }</a:t>
            </a:r>
          </a:p>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pPr marL="0" indent="0" algn="l">
              <a:lnSpc>
                <a:spcPts val="2500"/>
              </a:lnSpc>
              <a:buNone/>
            </a:pPr>
            <a:endParaRPr lang="en-US" sz="155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sp>
        <p:nvSpPr>
          <p:cNvPr id="2" name="Text 0"/>
          <p:cNvSpPr/>
          <p:nvPr/>
        </p:nvSpPr>
        <p:spPr>
          <a:xfrm>
            <a:off x="793790" y="1193602"/>
            <a:ext cx="8669536"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Conceitos Fundamentais Aprendidos</a:t>
            </a:r>
            <a:endParaRPr lang="en-US" sz="3900" dirty="0"/>
          </a:p>
        </p:txBody>
      </p:sp>
      <p:sp>
        <p:nvSpPr>
          <p:cNvPr id="3" name="Shape 1"/>
          <p:cNvSpPr/>
          <p:nvPr/>
        </p:nvSpPr>
        <p:spPr>
          <a:xfrm>
            <a:off x="793790" y="2210514"/>
            <a:ext cx="6422231" cy="1476256"/>
          </a:xfrm>
          <a:prstGeom prst="roundRect">
            <a:avLst>
              <a:gd name="adj" fmla="val 5647"/>
            </a:avLst>
          </a:prstGeom>
          <a:solidFill>
            <a:srgbClr val="D2F1F9"/>
          </a:solidFill>
          <a:ln w="7620">
            <a:solidFill>
              <a:srgbClr val="B8D7DF"/>
            </a:solidFill>
            <a:prstDash val="solid"/>
          </a:ln>
        </p:spPr>
      </p:sp>
      <p:sp>
        <p:nvSpPr>
          <p:cNvPr id="4" name="Text 2"/>
          <p:cNvSpPr/>
          <p:nvPr/>
        </p:nvSpPr>
        <p:spPr>
          <a:xfrm>
            <a:off x="999768" y="2416493"/>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Estado Reativo</a:t>
            </a:r>
            <a:endParaRPr lang="en-US" sz="1950" dirty="0"/>
          </a:p>
        </p:txBody>
      </p:sp>
      <p:sp>
        <p:nvSpPr>
          <p:cNvPr id="5" name="Text 3"/>
          <p:cNvSpPr/>
          <p:nvPr/>
        </p:nvSpPr>
        <p:spPr>
          <a:xfrm>
            <a:off x="999768" y="2845713"/>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Uso de useState para gerenciar dados que mudam e atualizar automaticamente a interface</a:t>
            </a:r>
            <a:endParaRPr lang="en-US" sz="1550" dirty="0"/>
          </a:p>
        </p:txBody>
      </p:sp>
      <p:sp>
        <p:nvSpPr>
          <p:cNvPr id="6" name="Shape 4"/>
          <p:cNvSpPr/>
          <p:nvPr/>
        </p:nvSpPr>
        <p:spPr>
          <a:xfrm>
            <a:off x="7414379" y="2210514"/>
            <a:ext cx="6422231" cy="1476256"/>
          </a:xfrm>
          <a:prstGeom prst="roundRect">
            <a:avLst>
              <a:gd name="adj" fmla="val 5647"/>
            </a:avLst>
          </a:prstGeom>
          <a:solidFill>
            <a:srgbClr val="D2F1F9"/>
          </a:solidFill>
          <a:ln w="7620">
            <a:solidFill>
              <a:srgbClr val="B8D7DF"/>
            </a:solidFill>
            <a:prstDash val="solid"/>
          </a:ln>
        </p:spPr>
      </p:sp>
      <p:sp>
        <p:nvSpPr>
          <p:cNvPr id="7" name="Text 5"/>
          <p:cNvSpPr/>
          <p:nvPr/>
        </p:nvSpPr>
        <p:spPr>
          <a:xfrm>
            <a:off x="7620357" y="2416493"/>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Input Controlado</a:t>
            </a:r>
            <a:endParaRPr lang="en-US" sz="1950" dirty="0"/>
          </a:p>
        </p:txBody>
      </p:sp>
      <p:sp>
        <p:nvSpPr>
          <p:cNvPr id="8" name="Text 6"/>
          <p:cNvSpPr/>
          <p:nvPr/>
        </p:nvSpPr>
        <p:spPr>
          <a:xfrm>
            <a:off x="7620357" y="2845713"/>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Diferenças entre React Web e React Native na captura de valores de formulário</a:t>
            </a:r>
            <a:endParaRPr lang="en-US" sz="1550" dirty="0"/>
          </a:p>
        </p:txBody>
      </p:sp>
      <p:sp>
        <p:nvSpPr>
          <p:cNvPr id="9" name="Shape 7"/>
          <p:cNvSpPr/>
          <p:nvPr/>
        </p:nvSpPr>
        <p:spPr>
          <a:xfrm>
            <a:off x="793790" y="3885128"/>
            <a:ext cx="6422231" cy="1476256"/>
          </a:xfrm>
          <a:prstGeom prst="roundRect">
            <a:avLst>
              <a:gd name="adj" fmla="val 5647"/>
            </a:avLst>
          </a:prstGeom>
          <a:solidFill>
            <a:srgbClr val="D2F1F9"/>
          </a:solidFill>
          <a:ln w="7620">
            <a:solidFill>
              <a:srgbClr val="B8D7DF"/>
            </a:solidFill>
            <a:prstDash val="solid"/>
          </a:ln>
        </p:spPr>
      </p:sp>
      <p:sp>
        <p:nvSpPr>
          <p:cNvPr id="10" name="Text 8"/>
          <p:cNvSpPr/>
          <p:nvPr/>
        </p:nvSpPr>
        <p:spPr>
          <a:xfrm>
            <a:off x="999768" y="4091107"/>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Imutabilidade</a:t>
            </a:r>
            <a:endParaRPr lang="en-US" sz="1950" dirty="0"/>
          </a:p>
        </p:txBody>
      </p:sp>
      <p:sp>
        <p:nvSpPr>
          <p:cNvPr id="11" name="Text 9"/>
          <p:cNvSpPr/>
          <p:nvPr/>
        </p:nvSpPr>
        <p:spPr>
          <a:xfrm>
            <a:off x="999768" y="4520327"/>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Atualização correta de arrays sem modificar o estado original diretamente</a:t>
            </a:r>
            <a:endParaRPr lang="en-US" sz="1550" dirty="0"/>
          </a:p>
        </p:txBody>
      </p:sp>
      <p:sp>
        <p:nvSpPr>
          <p:cNvPr id="12" name="Shape 10"/>
          <p:cNvSpPr/>
          <p:nvPr/>
        </p:nvSpPr>
        <p:spPr>
          <a:xfrm>
            <a:off x="7414379" y="3885128"/>
            <a:ext cx="6422231" cy="1476256"/>
          </a:xfrm>
          <a:prstGeom prst="roundRect">
            <a:avLst>
              <a:gd name="adj" fmla="val 5647"/>
            </a:avLst>
          </a:prstGeom>
          <a:solidFill>
            <a:srgbClr val="D2F1F9"/>
          </a:solidFill>
          <a:ln w="7620">
            <a:solidFill>
              <a:srgbClr val="B8D7DF"/>
            </a:solidFill>
            <a:prstDash val="solid"/>
          </a:ln>
        </p:spPr>
      </p:sp>
      <p:sp>
        <p:nvSpPr>
          <p:cNvPr id="13" name="Text 11"/>
          <p:cNvSpPr/>
          <p:nvPr/>
        </p:nvSpPr>
        <p:spPr>
          <a:xfrm>
            <a:off x="7620357" y="4091107"/>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Estado Local</a:t>
            </a:r>
            <a:endParaRPr lang="en-US" sz="1950" dirty="0"/>
          </a:p>
        </p:txBody>
      </p:sp>
      <p:sp>
        <p:nvSpPr>
          <p:cNvPr id="14" name="Text 12"/>
          <p:cNvSpPr/>
          <p:nvPr/>
        </p:nvSpPr>
        <p:spPr>
          <a:xfrm>
            <a:off x="7620357" y="4520327"/>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Cada componente pode ter seu próprio estado independente dos demais</a:t>
            </a:r>
            <a:endParaRPr lang="en-US" sz="1550" dirty="0"/>
          </a:p>
        </p:txBody>
      </p:sp>
      <p:sp>
        <p:nvSpPr>
          <p:cNvPr id="15" name="Shape 13"/>
          <p:cNvSpPr/>
          <p:nvPr/>
        </p:nvSpPr>
        <p:spPr>
          <a:xfrm>
            <a:off x="793790" y="5559743"/>
            <a:ext cx="6422231" cy="1476256"/>
          </a:xfrm>
          <a:prstGeom prst="roundRect">
            <a:avLst>
              <a:gd name="adj" fmla="val 5647"/>
            </a:avLst>
          </a:prstGeom>
          <a:solidFill>
            <a:srgbClr val="D2F1F9"/>
          </a:solidFill>
          <a:ln w="7620">
            <a:solidFill>
              <a:srgbClr val="B8D7DF"/>
            </a:solidFill>
            <a:prstDash val="solid"/>
          </a:ln>
        </p:spPr>
      </p:sp>
      <p:sp>
        <p:nvSpPr>
          <p:cNvPr id="16" name="Text 14"/>
          <p:cNvSpPr/>
          <p:nvPr/>
        </p:nvSpPr>
        <p:spPr>
          <a:xfrm>
            <a:off x="999768" y="576572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Props</a:t>
            </a:r>
            <a:endParaRPr lang="en-US" sz="1950" dirty="0"/>
          </a:p>
        </p:txBody>
      </p:sp>
      <p:sp>
        <p:nvSpPr>
          <p:cNvPr id="17" name="Text 15"/>
          <p:cNvSpPr/>
          <p:nvPr/>
        </p:nvSpPr>
        <p:spPr>
          <a:xfrm>
            <a:off x="999768" y="6194941"/>
            <a:ext cx="6010275"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Passagem de dados do componente pai para componentes filhos</a:t>
            </a:r>
            <a:endParaRPr lang="en-US" sz="1550" dirty="0"/>
          </a:p>
        </p:txBody>
      </p:sp>
      <p:sp>
        <p:nvSpPr>
          <p:cNvPr id="18" name="Shape 16"/>
          <p:cNvSpPr/>
          <p:nvPr/>
        </p:nvSpPr>
        <p:spPr>
          <a:xfrm>
            <a:off x="7414379" y="5559743"/>
            <a:ext cx="6422231" cy="1476256"/>
          </a:xfrm>
          <a:prstGeom prst="roundRect">
            <a:avLst>
              <a:gd name="adj" fmla="val 5647"/>
            </a:avLst>
          </a:prstGeom>
          <a:solidFill>
            <a:srgbClr val="D2F1F9"/>
          </a:solidFill>
          <a:ln w="7620">
            <a:solidFill>
              <a:srgbClr val="B8D7DF"/>
            </a:solidFill>
            <a:prstDash val="solid"/>
          </a:ln>
        </p:spPr>
      </p:sp>
      <p:sp>
        <p:nvSpPr>
          <p:cNvPr id="19" name="Text 17"/>
          <p:cNvSpPr/>
          <p:nvPr/>
        </p:nvSpPr>
        <p:spPr>
          <a:xfrm>
            <a:off x="7620357" y="576572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FlatList</a:t>
            </a:r>
            <a:endParaRPr lang="en-US" sz="1950" dirty="0"/>
          </a:p>
        </p:txBody>
      </p:sp>
      <p:sp>
        <p:nvSpPr>
          <p:cNvPr id="20" name="Text 18"/>
          <p:cNvSpPr/>
          <p:nvPr/>
        </p:nvSpPr>
        <p:spPr>
          <a:xfrm>
            <a:off x="7620357" y="6194941"/>
            <a:ext cx="6010275"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Renderização eficiente de listas com performance otimizada</a:t>
            </a:r>
            <a:endParaRPr lang="en-US" sz="155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sp>
        <p:nvSpPr>
          <p:cNvPr id="2" name="Text 0"/>
          <p:cNvSpPr/>
          <p:nvPr/>
        </p:nvSpPr>
        <p:spPr>
          <a:xfrm>
            <a:off x="793790" y="2112883"/>
            <a:ext cx="6990040"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React é React: Web ou Native</a:t>
            </a:r>
            <a:endParaRPr lang="en-US" sz="3900" dirty="0"/>
          </a:p>
        </p:txBody>
      </p:sp>
      <p:sp>
        <p:nvSpPr>
          <p:cNvPr id="3" name="Text 1"/>
          <p:cNvSpPr/>
          <p:nvPr/>
        </p:nvSpPr>
        <p:spPr>
          <a:xfrm>
            <a:off x="793790" y="312979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 grande mensagem desta aula é que </a:t>
            </a:r>
            <a:r>
              <a:rPr lang="en-US" sz="1550" b="1" dirty="0">
                <a:solidFill>
                  <a:srgbClr val="000000"/>
                </a:solidFill>
                <a:latin typeface="Varela Round" pitchFamily="34" charset="0"/>
                <a:ea typeface="Varela Round" pitchFamily="34" charset="-122"/>
                <a:cs typeface="Varela Round" pitchFamily="34" charset="-120"/>
              </a:rPr>
              <a:t>o React continua sendo o mesmo</a:t>
            </a:r>
            <a:r>
              <a:rPr lang="en-US" sz="1550" dirty="0">
                <a:solidFill>
                  <a:srgbClr val="000000"/>
                </a:solidFill>
                <a:latin typeface="Varela Round" pitchFamily="34" charset="0"/>
                <a:ea typeface="Varela Round" pitchFamily="34" charset="-122"/>
                <a:cs typeface="Varela Round" pitchFamily="34" charset="-120"/>
              </a:rPr>
              <a:t>, seja na web ou no mobile. Os conceitos fundamentais não mudam: componentes, props, estado, ciclo de vida com useEffect - tudo funciona da mesma forma.</a:t>
            </a:r>
            <a:endParaRPr lang="en-US" sz="1550" dirty="0"/>
          </a:p>
        </p:txBody>
      </p:sp>
      <p:sp>
        <p:nvSpPr>
          <p:cNvPr id="4" name="Text 2"/>
          <p:cNvSpPr/>
          <p:nvPr/>
        </p:nvSpPr>
        <p:spPr>
          <a:xfrm>
            <a:off x="793790" y="3988117"/>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As diferenças estão principalmente na camada de apresentação: usamos componentes nativos do React Native ao invés de elementos HTML, e adaptamos alguns eventos para o contexto móvel. Mas a lógica, a arquitetura e os padrões de desenvolvimento permanecem consistentes.</a:t>
            </a:r>
            <a:endParaRPr lang="en-US" sz="1550" dirty="0"/>
          </a:p>
        </p:txBody>
      </p:sp>
      <p:sp>
        <p:nvSpPr>
          <p:cNvPr id="5" name="Text 3"/>
          <p:cNvSpPr/>
          <p:nvPr/>
        </p:nvSpPr>
        <p:spPr>
          <a:xfrm>
            <a:off x="793790" y="5163979"/>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Por isso desenvolvedores React conseguem transicionar rapidamente para React Native. Você não está aprendendo uma tecnologia completamente nova - está aplicando conhecimentos existentes em um novo contexto. Na próxima aula, exploraremos navegação em aplicativos, um tema que realmente difere entre web e mobile!</a:t>
            </a:r>
            <a:endParaRPr lang="en-US" sz="155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91633"/>
            <a:ext cx="496181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Perguntas?</a:t>
            </a:r>
            <a:endParaRPr lang="en-US" sz="3900" dirty="0"/>
          </a:p>
        </p:txBody>
      </p:sp>
      <p:sp>
        <p:nvSpPr>
          <p:cNvPr id="4" name="Text 1"/>
          <p:cNvSpPr/>
          <p:nvPr/>
        </p:nvSpPr>
        <p:spPr>
          <a:xfrm>
            <a:off x="6280190" y="3509367"/>
            <a:ext cx="75564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Entre em contato:</a:t>
            </a:r>
            <a:endParaRPr lang="en-US" sz="1550" dirty="0"/>
          </a:p>
        </p:txBody>
      </p:sp>
      <p:sp>
        <p:nvSpPr>
          <p:cNvPr id="5" name="Text 2"/>
          <p:cNvSpPr/>
          <p:nvPr/>
        </p:nvSpPr>
        <p:spPr>
          <a:xfrm>
            <a:off x="6280190" y="4050149"/>
            <a:ext cx="7556421" cy="317540"/>
          </a:xfrm>
          <a:prstGeom prst="rect">
            <a:avLst/>
          </a:prstGeom>
          <a:noFill/>
          <a:ln/>
        </p:spPr>
        <p:txBody>
          <a:bodyPr wrap="none" lIns="0" tIns="0" rIns="0" bIns="0" rtlCol="0" anchor="t"/>
          <a:lstStyle/>
          <a:p>
            <a:pPr marL="0" indent="0" algn="l">
              <a:lnSpc>
                <a:spcPts val="2500"/>
              </a:lnSpc>
              <a:buNone/>
            </a:pPr>
            <a:r>
              <a:rPr lang="en-US" sz="1550" b="1" dirty="0">
                <a:solidFill>
                  <a:srgbClr val="000000"/>
                </a:solidFill>
                <a:latin typeface="Varela Round" pitchFamily="34" charset="0"/>
                <a:ea typeface="Varela Round" pitchFamily="34" charset="-122"/>
                <a:cs typeface="Varela Round" pitchFamily="34" charset="-120"/>
              </a:rPr>
              <a:t>raphael.b.oliveira@docente.senai.br</a:t>
            </a:r>
            <a:endParaRPr lang="en-US" sz="1550" dirty="0"/>
          </a:p>
        </p:txBody>
      </p:sp>
      <p:sp>
        <p:nvSpPr>
          <p:cNvPr id="6" name="Shape 3"/>
          <p:cNvSpPr/>
          <p:nvPr/>
        </p:nvSpPr>
        <p:spPr>
          <a:xfrm>
            <a:off x="6280190" y="4590931"/>
            <a:ext cx="7556421" cy="1047036"/>
          </a:xfrm>
          <a:prstGeom prst="roundRect">
            <a:avLst>
              <a:gd name="adj" fmla="val 7961"/>
            </a:avLst>
          </a:prstGeom>
          <a:solidFill>
            <a:srgbClr val="D2F1F9"/>
          </a:solidFill>
          <a:ln w="7620">
            <a:solidFill>
              <a:srgbClr val="B8D7DF"/>
            </a:solidFill>
            <a:prstDash val="solid"/>
          </a:ln>
        </p:spPr>
        <p:txBody>
          <a:bodyPr/>
          <a:lstStyle/>
          <a:p>
            <a:endParaRPr lang="pt-BR"/>
          </a:p>
        </p:txBody>
      </p:sp>
      <p:sp>
        <p:nvSpPr>
          <p:cNvPr id="7" name="Text 4"/>
          <p:cNvSpPr/>
          <p:nvPr/>
        </p:nvSpPr>
        <p:spPr>
          <a:xfrm>
            <a:off x="6486168" y="4796909"/>
            <a:ext cx="7144464"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Obrigado pela atenção! Estou à disposição para esclarecer dúvidas e ajudar no </a:t>
            </a:r>
            <a:r>
              <a:rPr lang="en-US" sz="1550" dirty="0" err="1">
                <a:solidFill>
                  <a:srgbClr val="000000"/>
                </a:solidFill>
                <a:latin typeface="Varela Round" pitchFamily="34" charset="0"/>
                <a:ea typeface="Varela Round" pitchFamily="34" charset="-122"/>
                <a:cs typeface="Varela Round" pitchFamily="34" charset="-120"/>
              </a:rPr>
              <a:t>seu</a:t>
            </a:r>
            <a:r>
              <a:rPr lang="en-US" sz="1550" dirty="0">
                <a:solidFill>
                  <a:srgbClr val="000000"/>
                </a:solidFill>
                <a:latin typeface="Varela Round" pitchFamily="34" charset="0"/>
                <a:ea typeface="Varela Round" pitchFamily="34" charset="-122"/>
                <a:cs typeface="Varela Round" pitchFamily="34" charset="-120"/>
              </a:rPr>
              <a:t> </a:t>
            </a:r>
            <a:r>
              <a:rPr lang="en-US" sz="1550" dirty="0" err="1">
                <a:solidFill>
                  <a:srgbClr val="000000"/>
                </a:solidFill>
                <a:latin typeface="Varela Round" pitchFamily="34" charset="0"/>
                <a:ea typeface="Varela Round" pitchFamily="34" charset="-122"/>
                <a:cs typeface="Varela Round" pitchFamily="34" charset="-120"/>
              </a:rPr>
              <a:t>aprendizado</a:t>
            </a:r>
            <a:r>
              <a:rPr lang="en-US" sz="1550" dirty="0">
                <a:solidFill>
                  <a:srgbClr val="000000"/>
                </a:solidFill>
                <a:latin typeface="Varela Round" pitchFamily="34" charset="0"/>
                <a:ea typeface="Varela Round" pitchFamily="34" charset="-122"/>
                <a:cs typeface="Varela Round" pitchFamily="34" charset="-120"/>
              </a:rPr>
              <a:t>.</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564594"/>
            <a:ext cx="3969425" cy="496133"/>
          </a:xfrm>
          <a:prstGeom prst="rect">
            <a:avLst/>
          </a:prstGeom>
          <a:noFill/>
          <a:ln/>
        </p:spPr>
        <p:txBody>
          <a:bodyPr wrap="none" lIns="0" tIns="0" rIns="0" bIns="0" rtlCol="0" anchor="t"/>
          <a:lstStyle/>
          <a:p>
            <a:pPr marL="0" indent="0" algn="l">
              <a:lnSpc>
                <a:spcPts val="3900"/>
              </a:lnSpc>
              <a:buNone/>
            </a:pPr>
            <a:r>
              <a:rPr lang="en-US" sz="3100" b="1" dirty="0">
                <a:solidFill>
                  <a:srgbClr val="0082AD"/>
                </a:solidFill>
                <a:latin typeface="Varela Round Bold" pitchFamily="34" charset="0"/>
                <a:ea typeface="Varela Round Bold" pitchFamily="34" charset="-122"/>
                <a:cs typeface="Varela Round Bold" pitchFamily="34" charset="-120"/>
              </a:rPr>
              <a:t>Sumário da Aula</a:t>
            </a:r>
            <a:endParaRPr lang="en-US" sz="3100" dirty="0"/>
          </a:p>
        </p:txBody>
      </p:sp>
      <p:sp>
        <p:nvSpPr>
          <p:cNvPr id="3" name="Shape 1"/>
          <p:cNvSpPr/>
          <p:nvPr/>
        </p:nvSpPr>
        <p:spPr>
          <a:xfrm>
            <a:off x="793790" y="1314688"/>
            <a:ext cx="13042821" cy="952619"/>
          </a:xfrm>
          <a:prstGeom prst="roundRect">
            <a:avLst>
              <a:gd name="adj" fmla="val 7000"/>
            </a:avLst>
          </a:prstGeom>
          <a:solidFill>
            <a:srgbClr val="FFFFFF"/>
          </a:solidFill>
          <a:ln w="22860">
            <a:solidFill>
              <a:srgbClr val="B8D7DF"/>
            </a:solidFill>
            <a:prstDash val="solid"/>
          </a:ln>
        </p:spPr>
      </p:sp>
      <p:sp>
        <p:nvSpPr>
          <p:cNvPr id="4" name="Shape 2"/>
          <p:cNvSpPr/>
          <p:nvPr/>
        </p:nvSpPr>
        <p:spPr>
          <a:xfrm>
            <a:off x="816650" y="1337548"/>
            <a:ext cx="635079" cy="906899"/>
          </a:xfrm>
          <a:prstGeom prst="roundRect">
            <a:avLst>
              <a:gd name="adj" fmla="val 6181"/>
            </a:avLst>
          </a:prstGeom>
          <a:solidFill>
            <a:srgbClr val="D2F1F9"/>
          </a:solidFill>
          <a:ln/>
        </p:spPr>
      </p:sp>
      <p:sp>
        <p:nvSpPr>
          <p:cNvPr id="5" name="Text 3"/>
          <p:cNvSpPr/>
          <p:nvPr/>
        </p:nvSpPr>
        <p:spPr>
          <a:xfrm>
            <a:off x="1011317" y="1642110"/>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1</a:t>
            </a:r>
            <a:endParaRPr lang="en-US" sz="1850" dirty="0"/>
          </a:p>
        </p:txBody>
      </p:sp>
      <p:sp>
        <p:nvSpPr>
          <p:cNvPr id="6" name="Text 4"/>
          <p:cNvSpPr/>
          <p:nvPr/>
        </p:nvSpPr>
        <p:spPr>
          <a:xfrm>
            <a:off x="1578650" y="1496258"/>
            <a:ext cx="204430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Introdução ao Projeto</a:t>
            </a:r>
            <a:endParaRPr lang="en-US" sz="1550" dirty="0"/>
          </a:p>
        </p:txBody>
      </p:sp>
      <p:sp>
        <p:nvSpPr>
          <p:cNvPr id="7" name="Text 5"/>
          <p:cNvSpPr/>
          <p:nvPr/>
        </p:nvSpPr>
        <p:spPr>
          <a:xfrm>
            <a:off x="1578650" y="1820466"/>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Visão geral da lista de tarefas e objetivos</a:t>
            </a:r>
            <a:endParaRPr lang="en-US" sz="1250" dirty="0"/>
          </a:p>
        </p:txBody>
      </p:sp>
      <p:sp>
        <p:nvSpPr>
          <p:cNvPr id="8" name="Shape 6"/>
          <p:cNvSpPr/>
          <p:nvPr/>
        </p:nvSpPr>
        <p:spPr>
          <a:xfrm>
            <a:off x="793790" y="2394228"/>
            <a:ext cx="13042821" cy="952619"/>
          </a:xfrm>
          <a:prstGeom prst="roundRect">
            <a:avLst>
              <a:gd name="adj" fmla="val 7000"/>
            </a:avLst>
          </a:prstGeom>
          <a:solidFill>
            <a:srgbClr val="FFFFFF"/>
          </a:solidFill>
          <a:ln w="22860">
            <a:solidFill>
              <a:srgbClr val="B8D7DF"/>
            </a:solidFill>
            <a:prstDash val="solid"/>
          </a:ln>
        </p:spPr>
      </p:sp>
      <p:sp>
        <p:nvSpPr>
          <p:cNvPr id="9" name="Shape 7"/>
          <p:cNvSpPr/>
          <p:nvPr/>
        </p:nvSpPr>
        <p:spPr>
          <a:xfrm>
            <a:off x="816650" y="2417088"/>
            <a:ext cx="635079" cy="906899"/>
          </a:xfrm>
          <a:prstGeom prst="roundRect">
            <a:avLst>
              <a:gd name="adj" fmla="val 6181"/>
            </a:avLst>
          </a:prstGeom>
          <a:solidFill>
            <a:srgbClr val="D2F1F9"/>
          </a:solidFill>
          <a:ln/>
        </p:spPr>
      </p:sp>
      <p:sp>
        <p:nvSpPr>
          <p:cNvPr id="10" name="Text 8"/>
          <p:cNvSpPr/>
          <p:nvPr/>
        </p:nvSpPr>
        <p:spPr>
          <a:xfrm>
            <a:off x="1011317" y="2721650"/>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2</a:t>
            </a:r>
            <a:endParaRPr lang="en-US" sz="1850" dirty="0"/>
          </a:p>
        </p:txBody>
      </p:sp>
      <p:sp>
        <p:nvSpPr>
          <p:cNvPr id="11" name="Text 9"/>
          <p:cNvSpPr/>
          <p:nvPr/>
        </p:nvSpPr>
        <p:spPr>
          <a:xfrm>
            <a:off x="1578650" y="2575798"/>
            <a:ext cx="2436257"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Gerenciamento de Estado</a:t>
            </a:r>
            <a:endParaRPr lang="en-US" sz="1550" dirty="0"/>
          </a:p>
        </p:txBody>
      </p:sp>
      <p:sp>
        <p:nvSpPr>
          <p:cNvPr id="12" name="Text 10"/>
          <p:cNvSpPr/>
          <p:nvPr/>
        </p:nvSpPr>
        <p:spPr>
          <a:xfrm>
            <a:off x="1578650" y="2900005"/>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Implementando useState para tarefas e input</a:t>
            </a:r>
            <a:endParaRPr lang="en-US" sz="1250" dirty="0"/>
          </a:p>
        </p:txBody>
      </p:sp>
      <p:sp>
        <p:nvSpPr>
          <p:cNvPr id="13" name="Shape 11"/>
          <p:cNvSpPr/>
          <p:nvPr/>
        </p:nvSpPr>
        <p:spPr>
          <a:xfrm>
            <a:off x="793790" y="3473767"/>
            <a:ext cx="13042821" cy="952619"/>
          </a:xfrm>
          <a:prstGeom prst="roundRect">
            <a:avLst>
              <a:gd name="adj" fmla="val 7000"/>
            </a:avLst>
          </a:prstGeom>
          <a:solidFill>
            <a:srgbClr val="FFFFFF"/>
          </a:solidFill>
          <a:ln w="22860">
            <a:solidFill>
              <a:srgbClr val="B8D7DF"/>
            </a:solidFill>
            <a:prstDash val="solid"/>
          </a:ln>
        </p:spPr>
      </p:sp>
      <p:sp>
        <p:nvSpPr>
          <p:cNvPr id="14" name="Shape 12"/>
          <p:cNvSpPr/>
          <p:nvPr/>
        </p:nvSpPr>
        <p:spPr>
          <a:xfrm>
            <a:off x="816650" y="3496627"/>
            <a:ext cx="635079" cy="906899"/>
          </a:xfrm>
          <a:prstGeom prst="roundRect">
            <a:avLst>
              <a:gd name="adj" fmla="val 6181"/>
            </a:avLst>
          </a:prstGeom>
          <a:solidFill>
            <a:srgbClr val="D2F1F9"/>
          </a:solidFill>
          <a:ln/>
        </p:spPr>
      </p:sp>
      <p:sp>
        <p:nvSpPr>
          <p:cNvPr id="15" name="Text 13"/>
          <p:cNvSpPr/>
          <p:nvPr/>
        </p:nvSpPr>
        <p:spPr>
          <a:xfrm>
            <a:off x="1011317" y="3801189"/>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3</a:t>
            </a:r>
            <a:endParaRPr lang="en-US" sz="1850" dirty="0"/>
          </a:p>
        </p:txBody>
      </p:sp>
      <p:sp>
        <p:nvSpPr>
          <p:cNvPr id="16" name="Text 14"/>
          <p:cNvSpPr/>
          <p:nvPr/>
        </p:nvSpPr>
        <p:spPr>
          <a:xfrm>
            <a:off x="1578650" y="3655338"/>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Input Controlado</a:t>
            </a:r>
            <a:endParaRPr lang="en-US" sz="1550" dirty="0"/>
          </a:p>
        </p:txBody>
      </p:sp>
      <p:sp>
        <p:nvSpPr>
          <p:cNvPr id="17" name="Text 15"/>
          <p:cNvSpPr/>
          <p:nvPr/>
        </p:nvSpPr>
        <p:spPr>
          <a:xfrm>
            <a:off x="1578650" y="3979545"/>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Diferenças entre React Web e React Native</a:t>
            </a:r>
            <a:endParaRPr lang="en-US" sz="1250" dirty="0"/>
          </a:p>
        </p:txBody>
      </p:sp>
      <p:sp>
        <p:nvSpPr>
          <p:cNvPr id="18" name="Shape 16"/>
          <p:cNvSpPr/>
          <p:nvPr/>
        </p:nvSpPr>
        <p:spPr>
          <a:xfrm>
            <a:off x="793790" y="4553307"/>
            <a:ext cx="13042821" cy="952619"/>
          </a:xfrm>
          <a:prstGeom prst="roundRect">
            <a:avLst>
              <a:gd name="adj" fmla="val 7000"/>
            </a:avLst>
          </a:prstGeom>
          <a:solidFill>
            <a:srgbClr val="FFFFFF"/>
          </a:solidFill>
          <a:ln w="22860">
            <a:solidFill>
              <a:srgbClr val="B8D7DF"/>
            </a:solidFill>
            <a:prstDash val="solid"/>
          </a:ln>
        </p:spPr>
      </p:sp>
      <p:sp>
        <p:nvSpPr>
          <p:cNvPr id="19" name="Shape 17"/>
          <p:cNvSpPr/>
          <p:nvPr/>
        </p:nvSpPr>
        <p:spPr>
          <a:xfrm>
            <a:off x="816650" y="4576167"/>
            <a:ext cx="635079" cy="906899"/>
          </a:xfrm>
          <a:prstGeom prst="roundRect">
            <a:avLst>
              <a:gd name="adj" fmla="val 6181"/>
            </a:avLst>
          </a:prstGeom>
          <a:solidFill>
            <a:srgbClr val="D2F1F9"/>
          </a:solidFill>
          <a:ln/>
        </p:spPr>
      </p:sp>
      <p:sp>
        <p:nvSpPr>
          <p:cNvPr id="20" name="Text 18"/>
          <p:cNvSpPr/>
          <p:nvPr/>
        </p:nvSpPr>
        <p:spPr>
          <a:xfrm>
            <a:off x="1011317" y="4880729"/>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4</a:t>
            </a:r>
            <a:endParaRPr lang="en-US" sz="1850" dirty="0"/>
          </a:p>
        </p:txBody>
      </p:sp>
      <p:sp>
        <p:nvSpPr>
          <p:cNvPr id="21" name="Text 19"/>
          <p:cNvSpPr/>
          <p:nvPr/>
        </p:nvSpPr>
        <p:spPr>
          <a:xfrm>
            <a:off x="1578650" y="4734878"/>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Adicionando Tarefas</a:t>
            </a:r>
            <a:endParaRPr lang="en-US" sz="1550" dirty="0"/>
          </a:p>
        </p:txBody>
      </p:sp>
      <p:sp>
        <p:nvSpPr>
          <p:cNvPr id="22" name="Text 20"/>
          <p:cNvSpPr/>
          <p:nvPr/>
        </p:nvSpPr>
        <p:spPr>
          <a:xfrm>
            <a:off x="1578650" y="5059085"/>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Criação da função addTask e manipulação de arrays</a:t>
            </a:r>
            <a:endParaRPr lang="en-US" sz="1250" dirty="0"/>
          </a:p>
        </p:txBody>
      </p:sp>
      <p:sp>
        <p:nvSpPr>
          <p:cNvPr id="23" name="Shape 21"/>
          <p:cNvSpPr/>
          <p:nvPr/>
        </p:nvSpPr>
        <p:spPr>
          <a:xfrm>
            <a:off x="793790" y="5632847"/>
            <a:ext cx="13042821" cy="952619"/>
          </a:xfrm>
          <a:prstGeom prst="roundRect">
            <a:avLst>
              <a:gd name="adj" fmla="val 7000"/>
            </a:avLst>
          </a:prstGeom>
          <a:solidFill>
            <a:srgbClr val="FFFFFF"/>
          </a:solidFill>
          <a:ln w="22860">
            <a:solidFill>
              <a:srgbClr val="B8D7DF"/>
            </a:solidFill>
            <a:prstDash val="solid"/>
          </a:ln>
        </p:spPr>
      </p:sp>
      <p:sp>
        <p:nvSpPr>
          <p:cNvPr id="24" name="Shape 22"/>
          <p:cNvSpPr/>
          <p:nvPr/>
        </p:nvSpPr>
        <p:spPr>
          <a:xfrm>
            <a:off x="816650" y="5655707"/>
            <a:ext cx="635079" cy="906899"/>
          </a:xfrm>
          <a:prstGeom prst="roundRect">
            <a:avLst>
              <a:gd name="adj" fmla="val 6181"/>
            </a:avLst>
          </a:prstGeom>
          <a:solidFill>
            <a:srgbClr val="D2F1F9"/>
          </a:solidFill>
          <a:ln/>
        </p:spPr>
      </p:sp>
      <p:sp>
        <p:nvSpPr>
          <p:cNvPr id="25" name="Text 23"/>
          <p:cNvSpPr/>
          <p:nvPr/>
        </p:nvSpPr>
        <p:spPr>
          <a:xfrm>
            <a:off x="1011317" y="5960269"/>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5</a:t>
            </a:r>
            <a:endParaRPr lang="en-US" sz="1850" dirty="0"/>
          </a:p>
        </p:txBody>
      </p:sp>
      <p:sp>
        <p:nvSpPr>
          <p:cNvPr id="26" name="Text 24"/>
          <p:cNvSpPr/>
          <p:nvPr/>
        </p:nvSpPr>
        <p:spPr>
          <a:xfrm>
            <a:off x="1578650" y="5814417"/>
            <a:ext cx="2010608"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Completando Tarefas</a:t>
            </a:r>
            <a:endParaRPr lang="en-US" sz="1550" dirty="0"/>
          </a:p>
        </p:txBody>
      </p:sp>
      <p:sp>
        <p:nvSpPr>
          <p:cNvPr id="27" name="Text 25"/>
          <p:cNvSpPr/>
          <p:nvPr/>
        </p:nvSpPr>
        <p:spPr>
          <a:xfrm>
            <a:off x="1578650" y="6138624"/>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Estado local e interatividade dos componentes</a:t>
            </a:r>
            <a:endParaRPr lang="en-US" sz="1250" dirty="0"/>
          </a:p>
        </p:txBody>
      </p:sp>
      <p:sp>
        <p:nvSpPr>
          <p:cNvPr id="28" name="Shape 26"/>
          <p:cNvSpPr/>
          <p:nvPr/>
        </p:nvSpPr>
        <p:spPr>
          <a:xfrm>
            <a:off x="793790" y="6712387"/>
            <a:ext cx="13042821" cy="952619"/>
          </a:xfrm>
          <a:prstGeom prst="roundRect">
            <a:avLst>
              <a:gd name="adj" fmla="val 7000"/>
            </a:avLst>
          </a:prstGeom>
          <a:solidFill>
            <a:srgbClr val="FFFFFF"/>
          </a:solidFill>
          <a:ln w="22860">
            <a:solidFill>
              <a:srgbClr val="B8D7DF"/>
            </a:solidFill>
            <a:prstDash val="solid"/>
          </a:ln>
        </p:spPr>
      </p:sp>
      <p:sp>
        <p:nvSpPr>
          <p:cNvPr id="29" name="Shape 27"/>
          <p:cNvSpPr/>
          <p:nvPr/>
        </p:nvSpPr>
        <p:spPr>
          <a:xfrm>
            <a:off x="816650" y="6735247"/>
            <a:ext cx="635079" cy="906899"/>
          </a:xfrm>
          <a:prstGeom prst="roundRect">
            <a:avLst>
              <a:gd name="adj" fmla="val 6181"/>
            </a:avLst>
          </a:prstGeom>
          <a:solidFill>
            <a:srgbClr val="D2F1F9"/>
          </a:solidFill>
          <a:ln/>
        </p:spPr>
      </p:sp>
      <p:sp>
        <p:nvSpPr>
          <p:cNvPr id="30" name="Text 28"/>
          <p:cNvSpPr/>
          <p:nvPr/>
        </p:nvSpPr>
        <p:spPr>
          <a:xfrm>
            <a:off x="1011317" y="7039808"/>
            <a:ext cx="238125" cy="297656"/>
          </a:xfrm>
          <a:prstGeom prst="rect">
            <a:avLst/>
          </a:prstGeom>
          <a:noFill/>
          <a:ln/>
        </p:spPr>
        <p:txBody>
          <a:bodyPr wrap="none" lIns="0" tIns="0" rIns="0" bIns="0" rtlCol="0" anchor="t"/>
          <a:lstStyle/>
          <a:p>
            <a:pPr marL="0" indent="0" algn="l">
              <a:lnSpc>
                <a:spcPts val="1850"/>
              </a:lnSpc>
              <a:buNone/>
            </a:pPr>
            <a:r>
              <a:rPr lang="en-US" sz="1850" b="1" dirty="0">
                <a:solidFill>
                  <a:srgbClr val="000000"/>
                </a:solidFill>
                <a:latin typeface="Varela Round Bold" pitchFamily="34" charset="0"/>
                <a:ea typeface="Varela Round Bold" pitchFamily="34" charset="-122"/>
                <a:cs typeface="Varela Round Bold" pitchFamily="34" charset="-120"/>
              </a:rPr>
              <a:t>6</a:t>
            </a:r>
            <a:endParaRPr lang="en-US" sz="1850" dirty="0"/>
          </a:p>
        </p:txBody>
      </p:sp>
      <p:sp>
        <p:nvSpPr>
          <p:cNvPr id="31" name="Text 29"/>
          <p:cNvSpPr/>
          <p:nvPr/>
        </p:nvSpPr>
        <p:spPr>
          <a:xfrm>
            <a:off x="1578650" y="6893957"/>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Varela Round Bold" pitchFamily="34" charset="0"/>
                <a:ea typeface="Varela Round Bold" pitchFamily="34" charset="-122"/>
                <a:cs typeface="Varela Round Bold" pitchFamily="34" charset="-120"/>
              </a:rPr>
              <a:t>Código Completo</a:t>
            </a:r>
            <a:endParaRPr lang="en-US" sz="1550" dirty="0"/>
          </a:p>
        </p:txBody>
      </p:sp>
      <p:sp>
        <p:nvSpPr>
          <p:cNvPr id="32" name="Text 30"/>
          <p:cNvSpPr/>
          <p:nvPr/>
        </p:nvSpPr>
        <p:spPr>
          <a:xfrm>
            <a:off x="1578650" y="7218164"/>
            <a:ext cx="12076390" cy="228600"/>
          </a:xfrm>
          <a:prstGeom prst="rect">
            <a:avLst/>
          </a:prstGeom>
          <a:noFill/>
          <a:ln/>
        </p:spPr>
        <p:txBody>
          <a:bodyPr wrap="none" lIns="0" tIns="0" rIns="0" bIns="0" rtlCol="0" anchor="t"/>
          <a:lstStyle/>
          <a:p>
            <a:pPr marL="0" indent="0" algn="l">
              <a:lnSpc>
                <a:spcPts val="1800"/>
              </a:lnSpc>
              <a:buNone/>
            </a:pPr>
            <a:r>
              <a:rPr lang="en-US" sz="1250" dirty="0">
                <a:solidFill>
                  <a:srgbClr val="000000"/>
                </a:solidFill>
                <a:latin typeface="Varela Round" pitchFamily="34" charset="0"/>
                <a:ea typeface="Varela Round" pitchFamily="34" charset="-122"/>
                <a:cs typeface="Varela Round" pitchFamily="34" charset="-120"/>
              </a:rPr>
              <a:t>Revisão final da aplicação funcional</a:t>
            </a:r>
            <a:endParaRPr lang="en-US" sz="125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 y="0"/>
            <a:ext cx="14630400" cy="82296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extLst>
                <a:ext uri="{96DAC541-7B7A-43D3-8B79-37D633B846F1}">
                  <asvg:svgBlip xmlns:asvg="http://schemas.microsoft.com/office/drawing/2016/SVG/main" r:embed="rId3"/>
                </a:ext>
              </a:extLst>
            </a:blip>
            <a:stretch>
              <a:fillRect l="-732" t="-34478" r="-2765" b="-3639"/>
            </a:stretch>
          </a:blipFill>
        </p:spPr>
      </p:sp>
      <p:grpSp>
        <p:nvGrpSpPr>
          <p:cNvPr id="3" name="Group 3"/>
          <p:cNvGrpSpPr/>
          <p:nvPr/>
        </p:nvGrpSpPr>
        <p:grpSpPr>
          <a:xfrm>
            <a:off x="-2" y="-18029"/>
            <a:ext cx="14630400" cy="8247629"/>
            <a:chOff x="0" y="0"/>
            <a:chExt cx="24384000" cy="13746048"/>
          </a:xfrm>
        </p:grpSpPr>
        <p:sp>
          <p:nvSpPr>
            <p:cNvPr id="4" name="Freeform 4"/>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gradFill rotWithShape="1">
              <a:gsLst>
                <a:gs pos="0">
                  <a:srgbClr val="00ABDA">
                    <a:alpha val="0"/>
                  </a:srgbClr>
                </a:gs>
                <a:gs pos="5000">
                  <a:srgbClr val="00ABDA">
                    <a:alpha val="80000"/>
                  </a:srgbClr>
                </a:gs>
                <a:gs pos="79000">
                  <a:srgbClr val="382F2D">
                    <a:alpha val="80000"/>
                  </a:srgbClr>
                </a:gs>
                <a:gs pos="88398">
                  <a:srgbClr val="0082AD">
                    <a:alpha val="60000"/>
                  </a:srgbClr>
                </a:gs>
              </a:gsLst>
              <a:lin ang="10800000"/>
            </a:gradFill>
            <a:ln w="12700">
              <a:solidFill>
                <a:srgbClr val="000000"/>
              </a:solidFill>
            </a:ln>
          </p:spPr>
        </p:sp>
      </p:grpSp>
      <p:grpSp>
        <p:nvGrpSpPr>
          <p:cNvPr id="5" name="Group 5"/>
          <p:cNvGrpSpPr/>
          <p:nvPr/>
        </p:nvGrpSpPr>
        <p:grpSpPr>
          <a:xfrm>
            <a:off x="0" y="-18029"/>
            <a:ext cx="14630392" cy="8247629"/>
            <a:chOff x="0" y="0"/>
            <a:chExt cx="24383987" cy="13746048"/>
          </a:xfrm>
        </p:grpSpPr>
        <p:sp>
          <p:nvSpPr>
            <p:cNvPr id="6" name="Freeform 6"/>
            <p:cNvSpPr/>
            <p:nvPr/>
          </p:nvSpPr>
          <p:spPr>
            <a:xfrm>
              <a:off x="0" y="0"/>
              <a:ext cx="24384000" cy="13746099"/>
            </a:xfrm>
            <a:custGeom>
              <a:avLst/>
              <a:gdLst/>
              <a:ahLst/>
              <a:cxnLst/>
              <a:rect l="l" t="t" r="r" b="b"/>
              <a:pathLst>
                <a:path w="24384000" h="13746099">
                  <a:moveTo>
                    <a:pt x="0" y="0"/>
                  </a:moveTo>
                  <a:lnTo>
                    <a:pt x="24384000" y="0"/>
                  </a:lnTo>
                  <a:lnTo>
                    <a:pt x="24384000" y="13746099"/>
                  </a:lnTo>
                  <a:lnTo>
                    <a:pt x="0" y="13746099"/>
                  </a:lnTo>
                  <a:close/>
                </a:path>
              </a:pathLst>
            </a:custGeom>
            <a:solidFill>
              <a:srgbClr val="382F2D">
                <a:alpha val="15686"/>
              </a:srgbClr>
            </a:solidFill>
            <a:ln w="12700">
              <a:solidFill>
                <a:srgbClr val="000000"/>
              </a:solidFill>
            </a:ln>
          </p:spPr>
        </p:sp>
      </p:grpSp>
      <p:grpSp>
        <p:nvGrpSpPr>
          <p:cNvPr id="7" name="Group 7"/>
          <p:cNvGrpSpPr/>
          <p:nvPr/>
        </p:nvGrpSpPr>
        <p:grpSpPr>
          <a:xfrm>
            <a:off x="4255938" y="2203438"/>
            <a:ext cx="6118525" cy="3804697"/>
            <a:chOff x="0" y="0"/>
            <a:chExt cx="10197541" cy="6341161"/>
          </a:xfrm>
        </p:grpSpPr>
        <p:sp>
          <p:nvSpPr>
            <p:cNvPr id="8" name="Freeform 8"/>
            <p:cNvSpPr/>
            <p:nvPr/>
          </p:nvSpPr>
          <p:spPr>
            <a:xfrm>
              <a:off x="0" y="0"/>
              <a:ext cx="10197592" cy="6341110"/>
            </a:xfrm>
            <a:custGeom>
              <a:avLst/>
              <a:gdLst/>
              <a:ahLst/>
              <a:cxnLst/>
              <a:rect l="l" t="t" r="r" b="b"/>
              <a:pathLst>
                <a:path w="10197592" h="6341110">
                  <a:moveTo>
                    <a:pt x="0" y="0"/>
                  </a:moveTo>
                  <a:lnTo>
                    <a:pt x="10197592" y="0"/>
                  </a:lnTo>
                  <a:lnTo>
                    <a:pt x="10197592" y="6341110"/>
                  </a:lnTo>
                  <a:lnTo>
                    <a:pt x="0" y="6341110"/>
                  </a:lnTo>
                  <a:close/>
                </a:path>
              </a:pathLst>
            </a:custGeom>
            <a:solidFill>
              <a:srgbClr val="382F2D"/>
            </a:solidFill>
            <a:ln w="12700">
              <a:solidFill>
                <a:srgbClr val="000000"/>
              </a:solidFill>
            </a:ln>
          </p:spPr>
        </p:sp>
      </p:grpSp>
      <p:sp>
        <p:nvSpPr>
          <p:cNvPr id="9" name="Freeform 9"/>
          <p:cNvSpPr/>
          <p:nvPr/>
        </p:nvSpPr>
        <p:spPr>
          <a:xfrm>
            <a:off x="437282" y="5079347"/>
            <a:ext cx="3641385" cy="2802682"/>
          </a:xfrm>
          <a:custGeom>
            <a:avLst/>
            <a:gdLst/>
            <a:ahLst/>
            <a:cxnLst/>
            <a:rect l="l" t="t" r="r" b="b"/>
            <a:pathLst>
              <a:path w="4551731" h="3503352">
                <a:moveTo>
                  <a:pt x="0" y="0"/>
                </a:moveTo>
                <a:lnTo>
                  <a:pt x="4551730" y="0"/>
                </a:lnTo>
                <a:lnTo>
                  <a:pt x="4551730" y="3503352"/>
                </a:lnTo>
                <a:lnTo>
                  <a:pt x="0" y="3503352"/>
                </a:lnTo>
                <a:lnTo>
                  <a:pt x="0" y="0"/>
                </a:lnTo>
                <a:close/>
              </a:path>
            </a:pathLst>
          </a:custGeom>
          <a:blipFill>
            <a:blip r:embed="rId4">
              <a:extLst>
                <a:ext uri="{96DAC541-7B7A-43D3-8B79-37D633B846F1}">
                  <asvg:svgBlip xmlns:asvg="http://schemas.microsoft.com/office/drawing/2016/SVG/main" r:embed="rId5"/>
                </a:ext>
              </a:extLst>
            </a:blip>
            <a:stretch>
              <a:fillRect t="-148" b="-148"/>
            </a:stretch>
          </a:blipFill>
        </p:spPr>
      </p:sp>
      <p:grpSp>
        <p:nvGrpSpPr>
          <p:cNvPr id="10" name="Group 10"/>
          <p:cNvGrpSpPr/>
          <p:nvPr/>
        </p:nvGrpSpPr>
        <p:grpSpPr>
          <a:xfrm>
            <a:off x="0" y="0"/>
            <a:ext cx="14630400" cy="8229600"/>
            <a:chOff x="0" y="0"/>
            <a:chExt cx="24384000" cy="13716000"/>
          </a:xfrm>
        </p:grpSpPr>
        <p:sp>
          <p:nvSpPr>
            <p:cNvPr id="11" name="Freeform 11"/>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382F2D"/>
            </a:solidFill>
            <a:ln w="12700">
              <a:solidFill>
                <a:srgbClr val="000000"/>
              </a:solidFill>
            </a:ln>
          </p:spPr>
        </p:sp>
      </p:grpSp>
      <p:sp>
        <p:nvSpPr>
          <p:cNvPr id="12" name="Freeform 12"/>
          <p:cNvSpPr/>
          <p:nvPr/>
        </p:nvSpPr>
        <p:spPr>
          <a:xfrm>
            <a:off x="6036892" y="3560064"/>
            <a:ext cx="2556609" cy="1109472"/>
          </a:xfrm>
          <a:custGeom>
            <a:avLst/>
            <a:gdLst/>
            <a:ahLst/>
            <a:cxnLst/>
            <a:rect l="l" t="t" r="r" b="b"/>
            <a:pathLst>
              <a:path w="3195761" h="1386840">
                <a:moveTo>
                  <a:pt x="0" y="0"/>
                </a:moveTo>
                <a:lnTo>
                  <a:pt x="3195761" y="0"/>
                </a:lnTo>
                <a:lnTo>
                  <a:pt x="3195761" y="1386840"/>
                </a:lnTo>
                <a:lnTo>
                  <a:pt x="0" y="1386840"/>
                </a:lnTo>
                <a:lnTo>
                  <a:pt x="0" y="0"/>
                </a:lnTo>
                <a:close/>
              </a:path>
            </a:pathLst>
          </a:custGeom>
          <a:blipFill>
            <a:blip r:embed="rId6">
              <a:extLst>
                <a:ext uri="{96DAC541-7B7A-43D3-8B79-37D633B846F1}">
                  <asvg:svgBlip xmlns:asvg="http://schemas.microsoft.com/office/drawing/2016/SVG/main" r:embed="rId7"/>
                </a:ext>
              </a:extLst>
            </a:blip>
            <a:stretch>
              <a:fillRect t="-64" b="-64"/>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3270885"/>
            <a:ext cx="1534597"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3378041"/>
            <a:ext cx="158710" cy="158710"/>
          </a:xfrm>
          <a:prstGeom prst="rect">
            <a:avLst/>
          </a:prstGeom>
        </p:spPr>
      </p:pic>
      <p:sp>
        <p:nvSpPr>
          <p:cNvPr id="4" name="Text 1"/>
          <p:cNvSpPr/>
          <p:nvPr/>
        </p:nvSpPr>
        <p:spPr>
          <a:xfrm>
            <a:off x="1150858" y="3330416"/>
            <a:ext cx="105846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CAPÍTULO 01</a:t>
            </a:r>
            <a:endParaRPr lang="en-US" sz="1250" dirty="0"/>
          </a:p>
        </p:txBody>
      </p:sp>
      <p:sp>
        <p:nvSpPr>
          <p:cNvPr id="5" name="Text 2"/>
          <p:cNvSpPr/>
          <p:nvPr/>
        </p:nvSpPr>
        <p:spPr>
          <a:xfrm>
            <a:off x="793790" y="3723323"/>
            <a:ext cx="5113258"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Introdução ao Projeto</a:t>
            </a:r>
            <a:endParaRPr lang="en-US" sz="3900" dirty="0"/>
          </a:p>
        </p:txBody>
      </p:sp>
      <p:sp>
        <p:nvSpPr>
          <p:cNvPr id="6" name="Text 3"/>
          <p:cNvSpPr/>
          <p:nvPr/>
        </p:nvSpPr>
        <p:spPr>
          <a:xfrm>
            <a:off x="793790" y="464105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Preparando nossa aplicação de lista de tarefas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74094"/>
            <a:ext cx="5534978"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O Que Vamos Construir</a:t>
            </a:r>
            <a:endParaRPr lang="en-US" sz="3900" dirty="0"/>
          </a:p>
        </p:txBody>
      </p:sp>
      <p:sp>
        <p:nvSpPr>
          <p:cNvPr id="4" name="Text 1"/>
          <p:cNvSpPr/>
          <p:nvPr/>
        </p:nvSpPr>
        <p:spPr>
          <a:xfrm>
            <a:off x="6280190" y="3191828"/>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Nesta aula, vamos finalizar a implementação de uma lista de tarefas totalmente funcional. O objetivo é criar uma aplicação onde o usuário pode digitar uma tarefa no campo de input, apertar o botão de adicionar, e ver a tarefa aparecer instantaneamente na lista abaixo.</a:t>
            </a:r>
            <a:endParaRPr lang="en-US" sz="1550" dirty="0"/>
          </a:p>
        </p:txBody>
      </p:sp>
      <p:sp>
        <p:nvSpPr>
          <p:cNvPr id="5" name="Text 2"/>
          <p:cNvSpPr/>
          <p:nvPr/>
        </p:nvSpPr>
        <p:spPr>
          <a:xfrm>
            <a:off x="6280190" y="4685228"/>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Além disso, cada tarefa poderá ser marcada como completa ou incompleta com um simples toque, mudando visualmente seu estado. Este projeto demonstra conceitos fundamentais do React Native que você utilizará em aplicações profissionais.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729740"/>
            <a:ext cx="6028611"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Limpeza Inicial do Código</a:t>
            </a:r>
            <a:endParaRPr lang="en-US" sz="3900" dirty="0"/>
          </a:p>
        </p:txBody>
      </p:sp>
      <p:sp>
        <p:nvSpPr>
          <p:cNvPr id="3" name="Text 1"/>
          <p:cNvSpPr/>
          <p:nvPr/>
        </p:nvSpPr>
        <p:spPr>
          <a:xfrm>
            <a:off x="793790" y="2845832"/>
            <a:ext cx="3023711"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Componentes Removidos</a:t>
            </a:r>
            <a:endParaRPr lang="en-US" sz="1950" dirty="0"/>
          </a:p>
        </p:txBody>
      </p:sp>
      <p:sp>
        <p:nvSpPr>
          <p:cNvPr id="4" name="Text 2"/>
          <p:cNvSpPr/>
          <p:nvPr/>
        </p:nvSpPr>
        <p:spPr>
          <a:xfrm>
            <a:off x="793790" y="3354348"/>
            <a:ext cx="6279356"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Antes de começarmos, precisamos fazer uma limpeza no código. Existem dois componentes importados que não estamos mais utilizando e que podem ser removidos:</a:t>
            </a:r>
            <a:endParaRPr lang="en-US" sz="1550" dirty="0"/>
          </a:p>
        </p:txBody>
      </p:sp>
      <p:sp>
        <p:nvSpPr>
          <p:cNvPr id="5" name="Text 3"/>
          <p:cNvSpPr/>
          <p:nvPr/>
        </p:nvSpPr>
        <p:spPr>
          <a:xfrm>
            <a:off x="793790" y="4485561"/>
            <a:ext cx="6279356" cy="952677"/>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000000"/>
                </a:solidFill>
                <a:latin typeface="Varela Round" pitchFamily="34" charset="0"/>
                <a:ea typeface="Varela Round" pitchFamily="34" charset="-122"/>
                <a:cs typeface="Varela Round" pitchFamily="34" charset="-120"/>
              </a:rPr>
              <a:t>Button</a:t>
            </a:r>
            <a:r>
              <a:rPr lang="en-US" sz="1550" dirty="0">
                <a:solidFill>
                  <a:srgbClr val="000000"/>
                </a:solidFill>
                <a:latin typeface="Varela Round" pitchFamily="34" charset="0"/>
                <a:ea typeface="Varela Round" pitchFamily="34" charset="-122"/>
                <a:cs typeface="Varela Round" pitchFamily="34" charset="-120"/>
              </a:rPr>
              <a:t>: Substituído por Pressable para maior personalização visual</a:t>
            </a:r>
            <a:endParaRPr lang="en-US" sz="1550" dirty="0"/>
          </a:p>
          <a:p>
            <a:pPr marL="342900" indent="-342900" algn="l">
              <a:lnSpc>
                <a:spcPts val="2500"/>
              </a:lnSpc>
              <a:buSzPct val="100000"/>
              <a:buChar char="•"/>
            </a:pPr>
            <a:r>
              <a:rPr lang="en-US" sz="1550" b="1" dirty="0">
                <a:solidFill>
                  <a:srgbClr val="000000"/>
                </a:solidFill>
                <a:latin typeface="Varela Round" pitchFamily="34" charset="0"/>
                <a:ea typeface="Varela Round" pitchFamily="34" charset="-122"/>
                <a:cs typeface="Varela Round" pitchFamily="34" charset="-120"/>
              </a:rPr>
              <a:t>ScrollView</a:t>
            </a:r>
            <a:r>
              <a:rPr lang="en-US" sz="1550" dirty="0">
                <a:solidFill>
                  <a:srgbClr val="000000"/>
                </a:solidFill>
                <a:latin typeface="Varela Round" pitchFamily="34" charset="0"/>
                <a:ea typeface="Varela Round" pitchFamily="34" charset="-122"/>
                <a:cs typeface="Varela Round" pitchFamily="34" charset="-120"/>
              </a:rPr>
              <a:t>: Trocada por View porque FlatList já é scrollável</a:t>
            </a:r>
            <a:endParaRPr lang="en-US" sz="1550" dirty="0"/>
          </a:p>
        </p:txBody>
      </p:sp>
      <p:sp>
        <p:nvSpPr>
          <p:cNvPr id="6" name="Text 4"/>
          <p:cNvSpPr/>
          <p:nvPr/>
        </p:nvSpPr>
        <p:spPr>
          <a:xfrm>
            <a:off x="793790" y="5616831"/>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Esta limpeza mantém nosso código organizado e evita avisos desnecessários no console.</a:t>
            </a:r>
            <a:endParaRPr lang="en-US" sz="1550" dirty="0"/>
          </a:p>
        </p:txBody>
      </p:sp>
      <p:sp>
        <p:nvSpPr>
          <p:cNvPr id="7" name="Shape 5"/>
          <p:cNvSpPr/>
          <p:nvPr/>
        </p:nvSpPr>
        <p:spPr>
          <a:xfrm>
            <a:off x="7564874" y="2870716"/>
            <a:ext cx="6279356" cy="2621875"/>
          </a:xfrm>
          <a:prstGeom prst="roundRect">
            <a:avLst>
              <a:gd name="adj" fmla="val 3179"/>
            </a:avLst>
          </a:prstGeom>
          <a:solidFill>
            <a:srgbClr val="BCE9F6"/>
          </a:solidFill>
          <a:ln/>
        </p:spPr>
      </p:sp>
      <p:pic>
        <p:nvPicPr>
          <p:cNvPr id="8" name="Image 0" descr="preencoded.png"/>
          <p:cNvPicPr>
            <a:picLocks noChangeAspect="1"/>
          </p:cNvPicPr>
          <p:nvPr/>
        </p:nvPicPr>
        <p:blipFill>
          <a:blip r:embed="rId3"/>
          <a:stretch>
            <a:fillRect/>
          </a:stretch>
        </p:blipFill>
        <p:spPr>
          <a:xfrm>
            <a:off x="7763232" y="3130153"/>
            <a:ext cx="310039" cy="248007"/>
          </a:xfrm>
          <a:prstGeom prst="rect">
            <a:avLst/>
          </a:prstGeom>
        </p:spPr>
      </p:pic>
      <p:sp>
        <p:nvSpPr>
          <p:cNvPr id="9" name="Text 6"/>
          <p:cNvSpPr/>
          <p:nvPr/>
        </p:nvSpPr>
        <p:spPr>
          <a:xfrm>
            <a:off x="8271629" y="3118604"/>
            <a:ext cx="4605814"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Por Que Evitar ScrollView com FlatList?</a:t>
            </a:r>
            <a:endParaRPr lang="en-US" sz="1950" dirty="0"/>
          </a:p>
        </p:txBody>
      </p:sp>
      <p:sp>
        <p:nvSpPr>
          <p:cNvPr id="10" name="Text 7"/>
          <p:cNvSpPr/>
          <p:nvPr/>
        </p:nvSpPr>
        <p:spPr>
          <a:xfrm>
            <a:off x="8271629" y="3627120"/>
            <a:ext cx="5374243" cy="1587698"/>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 FlatList já é uma ScrollView por natureza. Colocar uma ScrollView dentro de outra não é uma boa prática em dispositivos móveis, onde o espaço é limitado. Embora funcione, o React Native emite avisos e pode causar problemas de performance.</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793790" y="3270885"/>
            <a:ext cx="1534597" cy="373142"/>
          </a:xfrm>
          <a:prstGeom prst="roundRect">
            <a:avLst>
              <a:gd name="adj" fmla="val 17872"/>
            </a:avLst>
          </a:prstGeom>
          <a:solidFill>
            <a:srgbClr val="D2F1F9"/>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2852" y="3378041"/>
            <a:ext cx="158710" cy="158710"/>
          </a:xfrm>
          <a:prstGeom prst="rect">
            <a:avLst/>
          </a:prstGeom>
        </p:spPr>
      </p:pic>
      <p:sp>
        <p:nvSpPr>
          <p:cNvPr id="4" name="Text 1"/>
          <p:cNvSpPr/>
          <p:nvPr/>
        </p:nvSpPr>
        <p:spPr>
          <a:xfrm>
            <a:off x="1150858" y="3330416"/>
            <a:ext cx="1058466" cy="254079"/>
          </a:xfrm>
          <a:prstGeom prst="rect">
            <a:avLst/>
          </a:prstGeom>
          <a:noFill/>
          <a:ln/>
        </p:spPr>
        <p:txBody>
          <a:bodyPr wrap="none" lIns="0" tIns="0" rIns="0" bIns="0" rtlCol="0" anchor="t"/>
          <a:lstStyle/>
          <a:p>
            <a:pPr marL="0" indent="0" algn="l">
              <a:lnSpc>
                <a:spcPts val="2000"/>
              </a:lnSpc>
              <a:buNone/>
            </a:pPr>
            <a:r>
              <a:rPr lang="en-US" sz="1250" dirty="0">
                <a:solidFill>
                  <a:srgbClr val="000000"/>
                </a:solidFill>
                <a:latin typeface="Varela Round" pitchFamily="34" charset="0"/>
                <a:ea typeface="Varela Round" pitchFamily="34" charset="-122"/>
                <a:cs typeface="Varela Round" pitchFamily="34" charset="-120"/>
              </a:rPr>
              <a:t>CAPÍTULO 02</a:t>
            </a:r>
            <a:endParaRPr lang="en-US" sz="1250" dirty="0"/>
          </a:p>
        </p:txBody>
      </p:sp>
      <p:sp>
        <p:nvSpPr>
          <p:cNvPr id="5" name="Text 2"/>
          <p:cNvSpPr/>
          <p:nvPr/>
        </p:nvSpPr>
        <p:spPr>
          <a:xfrm>
            <a:off x="793790" y="3723323"/>
            <a:ext cx="6093619"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Gerenciamento de Estado</a:t>
            </a:r>
            <a:endParaRPr lang="en-US" sz="3900" dirty="0"/>
          </a:p>
        </p:txBody>
      </p:sp>
      <p:sp>
        <p:nvSpPr>
          <p:cNvPr id="6" name="Text 3"/>
          <p:cNvSpPr/>
          <p:nvPr/>
        </p:nvSpPr>
        <p:spPr>
          <a:xfrm>
            <a:off x="793790" y="4641056"/>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Transformando dados estáticos em estado reativo</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446848"/>
            <a:ext cx="7550706" cy="620078"/>
          </a:xfrm>
          <a:prstGeom prst="rect">
            <a:avLst/>
          </a:prstGeom>
          <a:noFill/>
          <a:ln/>
        </p:spPr>
        <p:txBody>
          <a:bodyPr wrap="none" lIns="0" tIns="0" rIns="0" bIns="0" rtlCol="0" anchor="t"/>
          <a:lstStyle/>
          <a:p>
            <a:pPr marL="0" indent="0" algn="l">
              <a:lnSpc>
                <a:spcPts val="4850"/>
              </a:lnSpc>
              <a:buNone/>
            </a:pPr>
            <a:r>
              <a:rPr lang="en-US" sz="3900" b="1" dirty="0">
                <a:solidFill>
                  <a:srgbClr val="0082AD"/>
                </a:solidFill>
                <a:latin typeface="Varela Round Bold" pitchFamily="34" charset="0"/>
                <a:ea typeface="Varela Round Bold" pitchFamily="34" charset="-122"/>
                <a:cs typeface="Varela Round Bold" pitchFamily="34" charset="-120"/>
              </a:rPr>
              <a:t>De Variável Comum para Estado</a:t>
            </a:r>
            <a:endParaRPr lang="en-US" sz="3900" dirty="0"/>
          </a:p>
        </p:txBody>
      </p:sp>
      <p:sp>
        <p:nvSpPr>
          <p:cNvPr id="3" name="Text 1"/>
          <p:cNvSpPr/>
          <p:nvPr/>
        </p:nvSpPr>
        <p:spPr>
          <a:xfrm>
            <a:off x="793790" y="2562939"/>
            <a:ext cx="3358515" cy="310158"/>
          </a:xfrm>
          <a:prstGeom prst="rect">
            <a:avLst/>
          </a:prstGeom>
          <a:noFill/>
          <a:ln/>
        </p:spPr>
        <p:txBody>
          <a:bodyPr wrap="none" lIns="0" tIns="0" rIns="0" bIns="0" rtlCol="0" anchor="t"/>
          <a:lstStyle/>
          <a:p>
            <a:pPr marL="0" indent="0" algn="l">
              <a:lnSpc>
                <a:spcPts val="2400"/>
              </a:lnSpc>
              <a:buNone/>
            </a:pPr>
            <a:r>
              <a:rPr lang="en-US" sz="1950" b="1" dirty="0">
                <a:solidFill>
                  <a:srgbClr val="0082AD"/>
                </a:solidFill>
                <a:latin typeface="Varela Round Bold" pitchFamily="34" charset="0"/>
                <a:ea typeface="Varela Round Bold" pitchFamily="34" charset="-122"/>
                <a:cs typeface="Varela Round Bold" pitchFamily="34" charset="-120"/>
              </a:rPr>
              <a:t>A Transformação Necessária</a:t>
            </a:r>
            <a:endParaRPr lang="en-US" sz="1950" dirty="0"/>
          </a:p>
        </p:txBody>
      </p:sp>
      <p:sp>
        <p:nvSpPr>
          <p:cNvPr id="4" name="Text 2"/>
          <p:cNvSpPr/>
          <p:nvPr/>
        </p:nvSpPr>
        <p:spPr>
          <a:xfrm>
            <a:off x="793790" y="3071455"/>
            <a:ext cx="5602962"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Atualmente, nossa lista de tarefas é apenas uma variável comum no código. Isso significa que quando adicionamos novos itens, a interface não se atualiza automaticamente para refletir essas mudanças.</a:t>
            </a:r>
            <a:endParaRPr lang="en-US" sz="1550" dirty="0"/>
          </a:p>
        </p:txBody>
      </p:sp>
      <p:sp>
        <p:nvSpPr>
          <p:cNvPr id="5" name="Text 3"/>
          <p:cNvSpPr/>
          <p:nvPr/>
        </p:nvSpPr>
        <p:spPr>
          <a:xfrm>
            <a:off x="793790" y="4520208"/>
            <a:ext cx="5602962" cy="127015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Para resolver isso, precisamos transformar essa lista em uma </a:t>
            </a:r>
            <a:r>
              <a:rPr lang="en-US" sz="1550" b="1" dirty="0">
                <a:solidFill>
                  <a:srgbClr val="000000"/>
                </a:solidFill>
                <a:latin typeface="Varela Round" pitchFamily="34" charset="0"/>
                <a:ea typeface="Varela Round" pitchFamily="34" charset="-122"/>
                <a:cs typeface="Varela Round" pitchFamily="34" charset="-120"/>
              </a:rPr>
              <a:t>variável de estado</a:t>
            </a:r>
            <a:r>
              <a:rPr lang="en-US" sz="1550" dirty="0">
                <a:solidFill>
                  <a:srgbClr val="000000"/>
                </a:solidFill>
                <a:latin typeface="Varela Round" pitchFamily="34" charset="0"/>
                <a:ea typeface="Varela Round" pitchFamily="34" charset="-122"/>
                <a:cs typeface="Varela Round" pitchFamily="34" charset="-120"/>
              </a:rPr>
              <a:t> usando o hook useState. Quando o estado muda, o React Native automaticamente re-renderiza a interface do usuário.</a:t>
            </a:r>
            <a:endParaRPr lang="en-US" sz="1550" dirty="0"/>
          </a:p>
        </p:txBody>
      </p:sp>
      <p:sp>
        <p:nvSpPr>
          <p:cNvPr id="6" name="Text 4"/>
          <p:cNvSpPr/>
          <p:nvPr/>
        </p:nvSpPr>
        <p:spPr>
          <a:xfrm>
            <a:off x="793790" y="5968960"/>
            <a:ext cx="5602962"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Esta é a essência da reatividade no React: conectar dados a componentes visuais.</a:t>
            </a:r>
            <a:endParaRPr lang="en-US" sz="1550" dirty="0"/>
          </a:p>
        </p:txBody>
      </p:sp>
      <p:sp>
        <p:nvSpPr>
          <p:cNvPr id="7" name="Shape 5"/>
          <p:cNvSpPr/>
          <p:nvPr/>
        </p:nvSpPr>
        <p:spPr>
          <a:xfrm>
            <a:off x="6745605" y="2364581"/>
            <a:ext cx="7241381" cy="4418052"/>
          </a:xfrm>
          <a:prstGeom prst="roundRect">
            <a:avLst>
              <a:gd name="adj" fmla="val 3234"/>
            </a:avLst>
          </a:prstGeom>
          <a:solidFill>
            <a:srgbClr val="54C8E8"/>
          </a:solidFill>
          <a:ln/>
        </p:spPr>
      </p:sp>
      <p:sp>
        <p:nvSpPr>
          <p:cNvPr id="8" name="Text 6"/>
          <p:cNvSpPr/>
          <p:nvPr/>
        </p:nvSpPr>
        <p:spPr>
          <a:xfrm>
            <a:off x="6943963" y="2562939"/>
            <a:ext cx="2567226"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Varela Round Bold" pitchFamily="34" charset="0"/>
                <a:ea typeface="Varela Round Bold" pitchFamily="34" charset="-122"/>
                <a:cs typeface="Varela Round Bold" pitchFamily="34" charset="-120"/>
              </a:rPr>
              <a:t>Por Que Usar Estado?</a:t>
            </a:r>
            <a:endParaRPr lang="en-US" sz="1950" dirty="0"/>
          </a:p>
        </p:txBody>
      </p:sp>
      <p:sp>
        <p:nvSpPr>
          <p:cNvPr id="9" name="Text 7"/>
          <p:cNvSpPr/>
          <p:nvPr/>
        </p:nvSpPr>
        <p:spPr>
          <a:xfrm>
            <a:off x="6943963" y="3071455"/>
            <a:ext cx="6844665" cy="95261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Varela Round" pitchFamily="34" charset="0"/>
                <a:ea typeface="Varela Round" pitchFamily="34" charset="-122"/>
                <a:cs typeface="Varela Round" pitchFamily="34" charset="-120"/>
              </a:rPr>
              <a:t>O estado permite que a UI reaja automaticamente às mudanças nos dados. Sem ele, teríamos que manualmente forçar a atualização da tela toda vez que algo mudasse.</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1647" y="550902"/>
            <a:ext cx="6814661" cy="618530"/>
          </a:xfrm>
          <a:prstGeom prst="rect">
            <a:avLst/>
          </a:prstGeom>
          <a:noFill/>
          <a:ln/>
        </p:spPr>
        <p:txBody>
          <a:bodyPr wrap="none" lIns="0" tIns="0" rIns="0" bIns="0" rtlCol="0" anchor="t"/>
          <a:lstStyle/>
          <a:p>
            <a:pPr marL="0" indent="0" algn="l">
              <a:lnSpc>
                <a:spcPts val="4850"/>
              </a:lnSpc>
              <a:buNone/>
            </a:pPr>
            <a:r>
              <a:rPr lang="en-US" sz="3850" b="1" dirty="0">
                <a:solidFill>
                  <a:srgbClr val="0082AD"/>
                </a:solidFill>
                <a:latin typeface="Varela Round Bold" pitchFamily="34" charset="0"/>
                <a:ea typeface="Varela Round Bold" pitchFamily="34" charset="-122"/>
                <a:cs typeface="Varela Round Bold" pitchFamily="34" charset="-120"/>
              </a:rPr>
              <a:t>Criando o Estado das Tarefas</a:t>
            </a:r>
            <a:endParaRPr lang="en-US" sz="3850" dirty="0"/>
          </a:p>
        </p:txBody>
      </p:sp>
      <p:sp>
        <p:nvSpPr>
          <p:cNvPr id="3" name="Text 1"/>
          <p:cNvSpPr/>
          <p:nvPr/>
        </p:nvSpPr>
        <p:spPr>
          <a:xfrm>
            <a:off x="791647" y="1564124"/>
            <a:ext cx="13047107" cy="632222"/>
          </a:xfrm>
          <a:prstGeom prst="rect">
            <a:avLst/>
          </a:prstGeom>
          <a:noFill/>
          <a:ln/>
        </p:spPr>
        <p:txBody>
          <a:bodyPr wrap="squar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Vamos renomear nossa lista atual para </a:t>
            </a:r>
            <a:r>
              <a:rPr lang="en-US" sz="1550" b="1" dirty="0">
                <a:solidFill>
                  <a:srgbClr val="000000"/>
                </a:solidFill>
                <a:latin typeface="Varela Round" pitchFamily="34" charset="0"/>
                <a:ea typeface="Varela Round" pitchFamily="34" charset="-122"/>
                <a:cs typeface="Varela Round" pitchFamily="34" charset="-120"/>
              </a:rPr>
              <a:t>initialTasks</a:t>
            </a:r>
            <a:r>
              <a:rPr lang="en-US" sz="1550" dirty="0">
                <a:solidFill>
                  <a:srgbClr val="000000"/>
                </a:solidFill>
                <a:latin typeface="Varela Round" pitchFamily="34" charset="0"/>
                <a:ea typeface="Varela Round" pitchFamily="34" charset="-122"/>
                <a:cs typeface="Varela Round" pitchFamily="34" charset="-120"/>
              </a:rPr>
              <a:t>, mantendo algumas tarefas iniciais para visualização. Em seguida, criaremos o estado propriamente dito que irá gerenciar todas as tarefas da aplicação.</a:t>
            </a:r>
            <a:endParaRPr lang="en-US" sz="1550" dirty="0"/>
          </a:p>
        </p:txBody>
      </p:sp>
      <p:sp>
        <p:nvSpPr>
          <p:cNvPr id="5" name="Shape 3"/>
          <p:cNvSpPr/>
          <p:nvPr/>
        </p:nvSpPr>
        <p:spPr>
          <a:xfrm>
            <a:off x="781764" y="2418278"/>
            <a:ext cx="13066871" cy="3494842"/>
          </a:xfrm>
          <a:prstGeom prst="roundRect">
            <a:avLst>
              <a:gd name="adj" fmla="val 674"/>
            </a:avLst>
          </a:prstGeom>
          <a:solidFill>
            <a:schemeClr val="bg2">
              <a:lumMod val="25000"/>
            </a:schemeClr>
          </a:solidFill>
          <a:ln/>
        </p:spPr>
      </p:sp>
      <p:sp>
        <p:nvSpPr>
          <p:cNvPr id="6" name="Text 4"/>
          <p:cNvSpPr/>
          <p:nvPr/>
        </p:nvSpPr>
        <p:spPr>
          <a:xfrm>
            <a:off x="979646" y="2566630"/>
            <a:ext cx="12671108" cy="3346490"/>
          </a:xfrm>
          <a:prstGeom prst="rect">
            <a:avLst/>
          </a:prstGeom>
          <a:noFill/>
          <a:ln/>
        </p:spPr>
        <p:txBody>
          <a:bodyPr wrap="square" lIns="0" tIns="0" rIns="0" bIns="0" rtlCol="0" anchor="t"/>
          <a:lstStyle/>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a:p>
            <a:r>
              <a:rPr lang="pt-BR" sz="1600" b="0" dirty="0" err="1">
                <a:solidFill>
                  <a:srgbClr val="FF79C6"/>
                </a:solidFill>
                <a:effectLst/>
                <a:latin typeface="Consolas" panose="020B0609020204030204" pitchFamily="49" charset="0"/>
              </a:rPr>
              <a:t>import</a:t>
            </a:r>
            <a:r>
              <a:rPr lang="pt-BR" sz="1600" b="0" dirty="0">
                <a:solidFill>
                  <a:srgbClr val="F8F8F2"/>
                </a:solidFill>
                <a:effectLst/>
                <a:latin typeface="Consolas" panose="020B0609020204030204" pitchFamily="49" charset="0"/>
              </a:rPr>
              <a:t> { </a:t>
            </a:r>
            <a:r>
              <a:rPr lang="pt-BR" sz="1600" b="0" dirty="0" err="1">
                <a:solidFill>
                  <a:srgbClr val="F8F8F2"/>
                </a:solidFill>
                <a:effectLst/>
                <a:latin typeface="Consolas" panose="020B0609020204030204" pitchFamily="49" charset="0"/>
              </a:rPr>
              <a:t>useState</a:t>
            </a:r>
            <a:r>
              <a:rPr lang="pt-BR" sz="1600" b="0" dirty="0">
                <a:solidFill>
                  <a:srgbClr val="F8F8F2"/>
                </a:solidFill>
                <a:effectLst/>
                <a:latin typeface="Consolas" panose="020B0609020204030204" pitchFamily="49" charset="0"/>
              </a:rPr>
              <a:t> } </a:t>
            </a:r>
            <a:r>
              <a:rPr lang="pt-BR" sz="1600" b="0" dirty="0" err="1">
                <a:solidFill>
                  <a:srgbClr val="FF79C6"/>
                </a:solidFill>
                <a:effectLst/>
                <a:latin typeface="Consolas" panose="020B0609020204030204" pitchFamily="49" charset="0"/>
              </a:rPr>
              <a:t>from</a:t>
            </a:r>
            <a:r>
              <a:rPr lang="pt-BR" sz="1600" b="0" dirty="0">
                <a:solidFill>
                  <a:srgbClr val="F8F8F2"/>
                </a:solidFill>
                <a:effectLst/>
                <a:latin typeface="Consolas" panose="020B0609020204030204" pitchFamily="49" charset="0"/>
              </a:rPr>
              <a:t> </a:t>
            </a:r>
            <a:r>
              <a:rPr lang="pt-BR" sz="1600" b="0" dirty="0">
                <a:solidFill>
                  <a:srgbClr val="E9F284"/>
                </a:solidFill>
                <a:effectLst/>
                <a:latin typeface="Consolas" panose="020B0609020204030204" pitchFamily="49" charset="0"/>
              </a:rPr>
              <a:t>'</a:t>
            </a:r>
            <a:r>
              <a:rPr lang="pt-BR" sz="1600" b="0" dirty="0" err="1">
                <a:solidFill>
                  <a:srgbClr val="F1FA8C"/>
                </a:solidFill>
                <a:effectLst/>
                <a:latin typeface="Consolas" panose="020B0609020204030204" pitchFamily="49" charset="0"/>
              </a:rPr>
              <a:t>react</a:t>
            </a:r>
            <a:r>
              <a:rPr lang="pt-BR" sz="1600" b="0" dirty="0">
                <a:solidFill>
                  <a:srgbClr val="E9F284"/>
                </a:solidFill>
                <a:effectLst/>
                <a:latin typeface="Consolas" panose="020B0609020204030204" pitchFamily="49" charset="0"/>
              </a:rPr>
              <a:t>'</a:t>
            </a:r>
            <a:r>
              <a:rPr lang="pt-BR" sz="1600" b="0" dirty="0">
                <a:solidFill>
                  <a:srgbClr val="F8F8F2"/>
                </a:solidFill>
                <a:effectLst/>
                <a:latin typeface="Consolas" panose="020B0609020204030204" pitchFamily="49" charset="0"/>
              </a:rPr>
              <a:t>;</a:t>
            </a:r>
          </a:p>
          <a:p>
            <a:br>
              <a:rPr lang="pt-BR" sz="1600" b="0" dirty="0">
                <a:solidFill>
                  <a:srgbClr val="F8F8F2"/>
                </a:solidFill>
                <a:effectLst/>
                <a:latin typeface="Consolas" panose="020B0609020204030204" pitchFamily="49" charset="0"/>
              </a:rPr>
            </a:b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initialTasks</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 id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1</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completed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true</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text</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E9F284"/>
                </a:solidFill>
                <a:effectLst/>
                <a:latin typeface="Consolas" panose="020B0609020204030204" pitchFamily="49" charset="0"/>
              </a:rPr>
              <a:t>"</a:t>
            </a:r>
            <a:r>
              <a:rPr lang="pt-BR" sz="1600" b="0" dirty="0">
                <a:solidFill>
                  <a:srgbClr val="F1FA8C"/>
                </a:solidFill>
                <a:effectLst/>
                <a:latin typeface="Consolas" panose="020B0609020204030204" pitchFamily="49" charset="0"/>
              </a:rPr>
              <a:t>Fazer café</a:t>
            </a:r>
            <a:r>
              <a:rPr lang="pt-BR" sz="1600" b="0" dirty="0">
                <a:solidFill>
                  <a:srgbClr val="E9F284"/>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 id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2</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completed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false</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text</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E9F284"/>
                </a:solidFill>
                <a:effectLst/>
                <a:latin typeface="Consolas" panose="020B0609020204030204" pitchFamily="49" charset="0"/>
              </a:rPr>
              <a:t>"</a:t>
            </a:r>
            <a:r>
              <a:rPr lang="pt-BR" sz="1600" b="0" dirty="0">
                <a:solidFill>
                  <a:srgbClr val="F1FA8C"/>
                </a:solidFill>
                <a:effectLst/>
                <a:latin typeface="Consolas" panose="020B0609020204030204" pitchFamily="49" charset="0"/>
              </a:rPr>
              <a:t>Estudar </a:t>
            </a:r>
            <a:r>
              <a:rPr lang="pt-BR" sz="1600" b="0" dirty="0" err="1">
                <a:solidFill>
                  <a:srgbClr val="F1FA8C"/>
                </a:solidFill>
                <a:effectLst/>
                <a:latin typeface="Consolas" panose="020B0609020204030204" pitchFamily="49" charset="0"/>
              </a:rPr>
              <a:t>React</a:t>
            </a:r>
            <a:r>
              <a:rPr lang="pt-BR" sz="1600" b="0" dirty="0">
                <a:solidFill>
                  <a:srgbClr val="F1FA8C"/>
                </a:solidFill>
                <a:effectLst/>
                <a:latin typeface="Consolas" panose="020B0609020204030204" pitchFamily="49" charset="0"/>
              </a:rPr>
              <a:t> </a:t>
            </a:r>
            <a:r>
              <a:rPr lang="pt-BR" sz="1600" b="0" dirty="0" err="1">
                <a:solidFill>
                  <a:srgbClr val="F1FA8C"/>
                </a:solidFill>
                <a:effectLst/>
                <a:latin typeface="Consolas" panose="020B0609020204030204" pitchFamily="49" charset="0"/>
              </a:rPr>
              <a:t>Native</a:t>
            </a:r>
            <a:r>
              <a:rPr lang="pt-BR" sz="1600" b="0" dirty="0">
                <a:solidFill>
                  <a:srgbClr val="E9F284"/>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 id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3</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completed</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BD93F9"/>
                </a:solidFill>
                <a:effectLst/>
                <a:latin typeface="Consolas" panose="020B0609020204030204" pitchFamily="49" charset="0"/>
              </a:rPr>
              <a:t>false</a:t>
            </a:r>
            <a:r>
              <a:rPr lang="pt-BR" sz="1600" b="0" dirty="0">
                <a:solidFill>
                  <a:srgbClr val="F8F8F2"/>
                </a:solidFill>
                <a:effectLst/>
                <a:latin typeface="Consolas" panose="020B0609020204030204" pitchFamily="49" charset="0"/>
              </a:rPr>
              <a:t>, </a:t>
            </a:r>
            <a:r>
              <a:rPr lang="pt-BR" sz="1600" b="0" dirty="0" err="1">
                <a:solidFill>
                  <a:srgbClr val="F8F8F2"/>
                </a:solidFill>
                <a:effectLst/>
                <a:latin typeface="Consolas" panose="020B0609020204030204" pitchFamily="49" charset="0"/>
              </a:rPr>
              <a:t>text</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a:solidFill>
                  <a:srgbClr val="E9F284"/>
                </a:solidFill>
                <a:effectLst/>
                <a:latin typeface="Consolas" panose="020B0609020204030204" pitchFamily="49" charset="0"/>
              </a:rPr>
              <a:t>"</a:t>
            </a:r>
            <a:r>
              <a:rPr lang="pt-BR" sz="1600" b="0" dirty="0">
                <a:solidFill>
                  <a:srgbClr val="F1FA8C"/>
                </a:solidFill>
                <a:effectLst/>
                <a:latin typeface="Consolas" panose="020B0609020204030204" pitchFamily="49" charset="0"/>
              </a:rPr>
              <a:t>Academia</a:t>
            </a:r>
            <a:r>
              <a:rPr lang="pt-BR" sz="1600" b="0" dirty="0">
                <a:solidFill>
                  <a:srgbClr val="E9F284"/>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a:t>
            </a:r>
          </a:p>
          <a:p>
            <a:br>
              <a:rPr lang="pt-BR" sz="1600" b="0" dirty="0">
                <a:solidFill>
                  <a:srgbClr val="F8F8F2"/>
                </a:solidFill>
                <a:effectLst/>
                <a:latin typeface="Consolas" panose="020B0609020204030204" pitchFamily="49" charset="0"/>
              </a:rPr>
            </a:br>
            <a:r>
              <a:rPr lang="pt-BR" sz="1600" b="0" dirty="0" err="1">
                <a:solidFill>
                  <a:srgbClr val="FF79C6"/>
                </a:solidFill>
                <a:effectLst/>
                <a:latin typeface="Consolas" panose="020B0609020204030204" pitchFamily="49" charset="0"/>
              </a:rPr>
              <a:t>export</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default</a:t>
            </a:r>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function</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RootLayout</a:t>
            </a:r>
            <a:r>
              <a:rPr lang="pt-BR" sz="1600" b="0" dirty="0">
                <a:solidFill>
                  <a:srgbClr val="F8F8F2"/>
                </a:solidFill>
                <a:effectLst/>
                <a:latin typeface="Consolas" panose="020B0609020204030204" pitchFamily="49" charset="0"/>
              </a:rPr>
              <a:t>() {</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const</a:t>
            </a:r>
            <a:r>
              <a:rPr lang="pt-BR" sz="1600" b="0" dirty="0">
                <a:solidFill>
                  <a:srgbClr val="F8F8F2"/>
                </a:solidFill>
                <a:effectLst/>
                <a:latin typeface="Consolas" panose="020B0609020204030204" pitchFamily="49" charset="0"/>
              </a:rPr>
              <a:t> [</a:t>
            </a:r>
            <a:r>
              <a:rPr lang="pt-BR" sz="1600" b="0" dirty="0" err="1">
                <a:solidFill>
                  <a:srgbClr val="BD93F9"/>
                </a:solidFill>
                <a:effectLst/>
                <a:latin typeface="Consolas" panose="020B0609020204030204" pitchFamily="49" charset="0"/>
              </a:rPr>
              <a:t>tasks</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setTasks</a:t>
            </a:r>
            <a:r>
              <a:rPr lang="pt-BR" sz="1600" b="0" dirty="0">
                <a:solidFill>
                  <a:srgbClr val="F8F8F2"/>
                </a:solidFill>
                <a:effectLst/>
                <a:latin typeface="Consolas" panose="020B0609020204030204" pitchFamily="49" charset="0"/>
              </a:rPr>
              <a:t>] </a:t>
            </a:r>
            <a:r>
              <a:rPr lang="pt-BR" sz="1600" b="0" dirty="0">
                <a:solidFill>
                  <a:srgbClr val="FF79C6"/>
                </a:solidFill>
                <a:effectLst/>
                <a:latin typeface="Consolas" panose="020B0609020204030204" pitchFamily="49" charset="0"/>
              </a:rPr>
              <a:t>=</a:t>
            </a:r>
            <a:r>
              <a:rPr lang="pt-BR" sz="1600" b="0" dirty="0">
                <a:solidFill>
                  <a:srgbClr val="F8F8F2"/>
                </a:solidFill>
                <a:effectLst/>
                <a:latin typeface="Consolas" panose="020B0609020204030204" pitchFamily="49" charset="0"/>
              </a:rPr>
              <a:t> </a:t>
            </a:r>
            <a:r>
              <a:rPr lang="pt-BR" sz="1600" b="0" dirty="0" err="1">
                <a:solidFill>
                  <a:srgbClr val="50FA7B"/>
                </a:solidFill>
                <a:effectLst/>
                <a:latin typeface="Consolas" panose="020B0609020204030204" pitchFamily="49" charset="0"/>
              </a:rPr>
              <a:t>useState</a:t>
            </a:r>
            <a:r>
              <a:rPr lang="pt-BR" sz="1600" b="0" dirty="0">
                <a:solidFill>
                  <a:srgbClr val="F8F8F2"/>
                </a:solidFill>
                <a:effectLst/>
                <a:latin typeface="Consolas" panose="020B0609020204030204" pitchFamily="49" charset="0"/>
              </a:rPr>
              <a:t>(</a:t>
            </a:r>
            <a:r>
              <a:rPr lang="pt-BR" sz="1600" b="0" dirty="0" err="1">
                <a:solidFill>
                  <a:srgbClr val="BD93F9"/>
                </a:solidFill>
                <a:effectLst/>
                <a:latin typeface="Consolas" panose="020B0609020204030204" pitchFamily="49" charset="0"/>
              </a:rPr>
              <a:t>initialTasks</a:t>
            </a:r>
            <a:r>
              <a:rPr lang="pt-BR" sz="1600" b="0" dirty="0">
                <a:solidFill>
                  <a:srgbClr val="F8F8F2"/>
                </a:solidFill>
                <a:effectLst/>
                <a:latin typeface="Consolas" panose="020B0609020204030204" pitchFamily="49" charset="0"/>
              </a:rPr>
              <a:t>)</a:t>
            </a:r>
          </a:p>
          <a:p>
            <a:r>
              <a:rPr lang="pt-BR" sz="1600" b="0" dirty="0">
                <a:solidFill>
                  <a:srgbClr val="F8F8F2"/>
                </a:solidFill>
                <a:effectLst/>
                <a:latin typeface="Consolas" panose="020B0609020204030204" pitchFamily="49" charset="0"/>
              </a:rPr>
              <a:t>  </a:t>
            </a:r>
            <a:r>
              <a:rPr lang="pt-BR" sz="1600" b="0" dirty="0" err="1">
                <a:solidFill>
                  <a:srgbClr val="FF79C6"/>
                </a:solidFill>
                <a:effectLst/>
                <a:latin typeface="Consolas" panose="020B0609020204030204" pitchFamily="49" charset="0"/>
              </a:rPr>
              <a:t>return</a:t>
            </a:r>
            <a:r>
              <a:rPr lang="pt-BR" sz="1600" b="0" dirty="0">
                <a:solidFill>
                  <a:srgbClr val="F8F8F2"/>
                </a:solidFill>
                <a:effectLst/>
                <a:latin typeface="Consolas" panose="020B0609020204030204" pitchFamily="49" charset="0"/>
              </a:rPr>
              <a:t> (</a:t>
            </a:r>
          </a:p>
          <a:p>
            <a:r>
              <a:rPr lang="pt-BR" sz="1600" b="0" dirty="0">
                <a:solidFill>
                  <a:srgbClr val="FF79C6"/>
                </a:solidFill>
                <a:effectLst/>
                <a:latin typeface="Consolas" panose="020B0609020204030204" pitchFamily="49" charset="0"/>
              </a:rPr>
              <a:t>...</a:t>
            </a:r>
            <a:endParaRPr lang="pt-BR" sz="1600" b="0" dirty="0">
              <a:solidFill>
                <a:srgbClr val="F8F8F2"/>
              </a:solidFill>
              <a:effectLst/>
              <a:latin typeface="Consolas" panose="020B0609020204030204" pitchFamily="49" charset="0"/>
            </a:endParaRPr>
          </a:p>
        </p:txBody>
      </p:sp>
      <p:sp>
        <p:nvSpPr>
          <p:cNvPr id="7" name="Text 5"/>
          <p:cNvSpPr/>
          <p:nvPr/>
        </p:nvSpPr>
        <p:spPr>
          <a:xfrm>
            <a:off x="771883" y="6243717"/>
            <a:ext cx="13047107" cy="632222"/>
          </a:xfrm>
          <a:prstGeom prst="rect">
            <a:avLst/>
          </a:prstGeom>
          <a:noFill/>
          <a:ln/>
        </p:spPr>
        <p:txBody>
          <a:bodyPr wrap="square" lIns="0" tIns="0" rIns="0" bIns="0" rtlCol="0" anchor="t"/>
          <a:lstStyle/>
          <a:p>
            <a:pPr marL="0" indent="0" algn="l">
              <a:lnSpc>
                <a:spcPts val="2450"/>
              </a:lnSpc>
              <a:buNone/>
            </a:pPr>
            <a:r>
              <a:rPr lang="en-US" sz="1550" dirty="0">
                <a:solidFill>
                  <a:srgbClr val="000000"/>
                </a:solidFill>
                <a:latin typeface="Varela Round" pitchFamily="34" charset="0"/>
                <a:ea typeface="Varela Round" pitchFamily="34" charset="-122"/>
                <a:cs typeface="Varela Round" pitchFamily="34" charset="-120"/>
              </a:rPr>
              <a:t>Note que o </a:t>
            </a:r>
            <a:r>
              <a:rPr lang="en-US" sz="1550" b="1" dirty="0">
                <a:solidFill>
                  <a:srgbClr val="000000"/>
                </a:solidFill>
                <a:latin typeface="Varela Round" pitchFamily="34" charset="0"/>
                <a:ea typeface="Varela Round" pitchFamily="34" charset="-122"/>
                <a:cs typeface="Varela Round" pitchFamily="34" charset="-120"/>
              </a:rPr>
              <a:t>useState</a:t>
            </a:r>
            <a:r>
              <a:rPr lang="en-US" sz="1550" dirty="0">
                <a:solidFill>
                  <a:srgbClr val="000000"/>
                </a:solidFill>
                <a:latin typeface="Varela Round" pitchFamily="34" charset="0"/>
                <a:ea typeface="Varela Round" pitchFamily="34" charset="-122"/>
                <a:cs typeface="Varela Round" pitchFamily="34" charset="-120"/>
              </a:rPr>
              <a:t> é importado diretamente do React, não do React Native. Isso acontece porque o React Native é construído sobre o React, permitindo usar todos os hooks que você já conhece.</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TotalTime>
  <Words>2968</Words>
  <Application>Microsoft Office PowerPoint</Application>
  <PresentationFormat>Personalizar</PresentationFormat>
  <Paragraphs>296</Paragraphs>
  <Slides>30</Slides>
  <Notes>28</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30</vt:i4>
      </vt:variant>
    </vt:vector>
  </HeadingPairs>
  <TitlesOfParts>
    <vt:vector size="38" baseType="lpstr">
      <vt:lpstr>Arial</vt:lpstr>
      <vt:lpstr>Consolas</vt:lpstr>
      <vt:lpstr>Trebuchet MS Bold</vt:lpstr>
      <vt:lpstr>Varela Round Bold</vt:lpstr>
      <vt:lpstr>Trebuchet MS</vt:lpstr>
      <vt:lpstr>Calibri</vt:lpstr>
      <vt:lpstr>Varela Round</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subject/>
  <dc:creator/>
  <cp:lastModifiedBy>Raphael Barreto De Oliveira</cp:lastModifiedBy>
  <cp:revision>8</cp:revision>
  <dcterms:created xsi:type="dcterms:W3CDTF">2026-01-30T12:35:05Z</dcterms:created>
  <dcterms:modified xsi:type="dcterms:W3CDTF">2026-02-04T17:14:28Z</dcterms:modified>
</cp:coreProperties>
</file>